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740" r:id="rId3"/>
    <p:sldId id="722" r:id="rId4"/>
  </p:sldIdLst>
  <p:sldSz cx="9906000" cy="6858000" type="A4"/>
  <p:notesSz cx="6797675" cy="9926638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n typografi, intet git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74974" autoAdjust="0"/>
  </p:normalViewPr>
  <p:slideViewPr>
    <p:cSldViewPr snapToGrid="0">
      <p:cViewPr varScale="1">
        <p:scale>
          <a:sx n="62" d="100"/>
          <a:sy n="62" d="100"/>
        </p:scale>
        <p:origin x="17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17BCC1-BCCC-4BBB-A267-447A76414A8F}" type="datetimeFigureOut">
              <a:rPr lang="da-DK" smtClean="0"/>
              <a:t>17-02-2023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1241425"/>
            <a:ext cx="48387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602796-BFCB-45FE-A0E1-E38C79C86C2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78822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>
          <a:xfrm>
            <a:off x="979488" y="1241425"/>
            <a:ext cx="4838700" cy="3349625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602796-BFCB-45FE-A0E1-E38C79C86C26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98603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>
          <a:xfrm>
            <a:off x="979488" y="1241425"/>
            <a:ext cx="4838700" cy="3349625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602796-BFCB-45FE-A0E1-E38C79C86C26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92837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lang="da-DK"/>
              <a:t>Klik for at redigere titeltypografien i masteren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lang="da-DK"/>
              <a:t>Klik for at redigere undertiteltypografien i masteren</a:t>
            </a:r>
            <a:endParaRPr lang="da-DK" dirty="0"/>
          </a:p>
        </p:txBody>
      </p:sp>
      <p:pic>
        <p:nvPicPr>
          <p:cNvPr id="7" name="Billed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95" y="196422"/>
            <a:ext cx="1462500" cy="2153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5151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Afsnitsoversk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lang="da-DK"/>
              <a:t>Klik for at redigere titeltypografien i masteren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2"/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pic>
        <p:nvPicPr>
          <p:cNvPr id="6" name="Billed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95" y="196422"/>
            <a:ext cx="1462500" cy="2153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4750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0637" y="857308"/>
            <a:ext cx="8543925" cy="833381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80637" y="1825625"/>
            <a:ext cx="8543925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pic>
        <p:nvPicPr>
          <p:cNvPr id="6" name="Billede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07" t="30195" r="15384" b="35356"/>
          <a:stretch/>
        </p:blipFill>
        <p:spPr>
          <a:xfrm>
            <a:off x="107111" y="71381"/>
            <a:ext cx="1606359" cy="703547"/>
          </a:xfrm>
          <a:prstGeom prst="rect">
            <a:avLst/>
          </a:prstGeom>
        </p:spPr>
      </p:pic>
      <p:sp>
        <p:nvSpPr>
          <p:cNvPr id="5" name="Pladsholder til dato 3"/>
          <p:cNvSpPr>
            <a:spLocks noGrp="1"/>
          </p:cNvSpPr>
          <p:nvPr>
            <p:ph type="dt" sz="half" idx="2"/>
          </p:nvPr>
        </p:nvSpPr>
        <p:spPr>
          <a:xfrm>
            <a:off x="567250" y="6356351"/>
            <a:ext cx="10056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94">
                <a:solidFill>
                  <a:schemeClr val="bg2"/>
                </a:solidFill>
              </a:defRPr>
            </a:lvl1pPr>
          </a:lstStyle>
          <a:p>
            <a:fld id="{CE71B630-D8DD-4F95-BD28-A22F3384E859}" type="datetime1">
              <a:rPr lang="da-DK" smtClean="0"/>
              <a:t>17-02-2023</a:t>
            </a:fld>
            <a:endParaRPr lang="da-DK"/>
          </a:p>
        </p:txBody>
      </p:sp>
      <p:sp>
        <p:nvSpPr>
          <p:cNvPr id="7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1889167" y="6356351"/>
            <a:ext cx="61293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94">
                <a:solidFill>
                  <a:schemeClr val="bg2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8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299621" y="6356351"/>
            <a:ext cx="9253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94">
                <a:solidFill>
                  <a:schemeClr val="bg2"/>
                </a:solidFill>
              </a:defRPr>
            </a:lvl1pPr>
          </a:lstStyle>
          <a:p>
            <a:fld id="{325B610C-D79C-4EBF-B0CE-1182769B78C9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9007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lang="da-DK"/>
              <a:t>Klik for at redigere titeltypografien i masteren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bg2"/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pic>
        <p:nvPicPr>
          <p:cNvPr id="6" name="Billed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95" y="196422"/>
            <a:ext cx="1462500" cy="2153571"/>
          </a:xfrm>
          <a:prstGeom prst="rect">
            <a:avLst/>
          </a:prstGeom>
        </p:spPr>
      </p:pic>
      <p:sp>
        <p:nvSpPr>
          <p:cNvPr id="5" name="Pladsholder til dato 3"/>
          <p:cNvSpPr>
            <a:spLocks noGrp="1"/>
          </p:cNvSpPr>
          <p:nvPr>
            <p:ph type="dt" sz="half" idx="2"/>
          </p:nvPr>
        </p:nvSpPr>
        <p:spPr>
          <a:xfrm>
            <a:off x="567250" y="6356351"/>
            <a:ext cx="10056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94">
                <a:solidFill>
                  <a:schemeClr val="bg2"/>
                </a:solidFill>
              </a:defRPr>
            </a:lvl1pPr>
          </a:lstStyle>
          <a:p>
            <a:fld id="{5B79CD49-D57F-4BFF-A036-90D07EF8AE60}" type="datetime1">
              <a:rPr lang="da-DK" smtClean="0"/>
              <a:t>17-02-2023</a:t>
            </a:fld>
            <a:endParaRPr lang="da-DK"/>
          </a:p>
        </p:txBody>
      </p:sp>
      <p:sp>
        <p:nvSpPr>
          <p:cNvPr id="7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1889167" y="6356351"/>
            <a:ext cx="61293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94">
                <a:solidFill>
                  <a:schemeClr val="bg2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8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299621" y="6356351"/>
            <a:ext cx="9253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94">
                <a:solidFill>
                  <a:schemeClr val="bg2"/>
                </a:solidFill>
              </a:defRPr>
            </a:lvl1pPr>
          </a:lstStyle>
          <a:p>
            <a:fld id="{325B610C-D79C-4EBF-B0CE-1182769B78C9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88338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0637" y="857308"/>
            <a:ext cx="8644326" cy="833381"/>
          </a:xfrm>
        </p:spPr>
        <p:txBody>
          <a:bodyPr>
            <a:normAutofit/>
          </a:bodyPr>
          <a:lstStyle>
            <a:lvl1pPr>
              <a:defRPr sz="2600"/>
            </a:lvl1pPr>
          </a:lstStyle>
          <a:p>
            <a:r>
              <a:rPr lang="da-DK"/>
              <a:t>Klik for at redigere titeltypografien i masteren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580637" y="1825625"/>
            <a:ext cx="421005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pic>
        <p:nvPicPr>
          <p:cNvPr id="5" name="Billed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07" t="30195" r="15384" b="35356"/>
          <a:stretch/>
        </p:blipFill>
        <p:spPr>
          <a:xfrm>
            <a:off x="107111" y="71381"/>
            <a:ext cx="1606359" cy="703547"/>
          </a:xfrm>
          <a:prstGeom prst="rect">
            <a:avLst/>
          </a:prstGeom>
        </p:spPr>
      </p:pic>
      <p:sp>
        <p:nvSpPr>
          <p:cNvPr id="6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567250" y="6356351"/>
            <a:ext cx="10056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94">
                <a:solidFill>
                  <a:schemeClr val="bg2"/>
                </a:solidFill>
              </a:defRPr>
            </a:lvl1pPr>
          </a:lstStyle>
          <a:p>
            <a:fld id="{7F92EA76-8DAA-48DD-AF10-09FC5D229DB2}" type="datetime1">
              <a:rPr lang="da-DK" smtClean="0"/>
              <a:t>17-02-2023</a:t>
            </a:fld>
            <a:endParaRPr lang="da-DK"/>
          </a:p>
        </p:txBody>
      </p:sp>
      <p:sp>
        <p:nvSpPr>
          <p:cNvPr id="7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1889167" y="6356351"/>
            <a:ext cx="61293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94">
                <a:solidFill>
                  <a:schemeClr val="bg2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8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299621" y="6356351"/>
            <a:ext cx="9253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94">
                <a:solidFill>
                  <a:schemeClr val="bg2"/>
                </a:solidFill>
              </a:defRPr>
            </a:lvl1pPr>
          </a:lstStyle>
          <a:p>
            <a:fld id="{325B610C-D79C-4EBF-B0CE-1182769B78C9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8436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75234" y="513410"/>
            <a:ext cx="8543925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575234" y="1829447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575234" y="2653359"/>
            <a:ext cx="4190702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907819" y="1829447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907819" y="2653359"/>
            <a:ext cx="4211340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pic>
        <p:nvPicPr>
          <p:cNvPr id="7" name="Billed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07" t="30195" r="15384" b="35356"/>
          <a:stretch/>
        </p:blipFill>
        <p:spPr>
          <a:xfrm>
            <a:off x="107111" y="71381"/>
            <a:ext cx="1606359" cy="703547"/>
          </a:xfrm>
          <a:prstGeom prst="rect">
            <a:avLst/>
          </a:prstGeom>
        </p:spPr>
      </p:pic>
      <p:sp>
        <p:nvSpPr>
          <p:cNvPr id="8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567250" y="6356351"/>
            <a:ext cx="10056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94">
                <a:solidFill>
                  <a:schemeClr val="bg2"/>
                </a:solidFill>
              </a:defRPr>
            </a:lvl1pPr>
          </a:lstStyle>
          <a:p>
            <a:fld id="{5B4C3442-669F-4D6A-9F45-636CF099B9C7}" type="datetime1">
              <a:rPr lang="da-DK" smtClean="0"/>
              <a:t>17-02-2023</a:t>
            </a:fld>
            <a:endParaRPr lang="da-DK"/>
          </a:p>
        </p:txBody>
      </p:sp>
      <p:sp>
        <p:nvSpPr>
          <p:cNvPr id="9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1889167" y="6356351"/>
            <a:ext cx="61293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94">
                <a:solidFill>
                  <a:schemeClr val="bg2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10" name="Pladsholder til slidenummer 5"/>
          <p:cNvSpPr>
            <a:spLocks noGrp="1"/>
          </p:cNvSpPr>
          <p:nvPr>
            <p:ph type="sldNum" sz="quarter" idx="12"/>
          </p:nvPr>
        </p:nvSpPr>
        <p:spPr>
          <a:xfrm>
            <a:off x="8299621" y="6356351"/>
            <a:ext cx="9253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94">
                <a:solidFill>
                  <a:schemeClr val="bg2"/>
                </a:solidFill>
              </a:defRPr>
            </a:lvl1pPr>
          </a:lstStyle>
          <a:p>
            <a:fld id="{325B610C-D79C-4EBF-B0CE-1182769B78C9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21902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0637" y="857308"/>
            <a:ext cx="8543925" cy="833381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pic>
        <p:nvPicPr>
          <p:cNvPr id="3" name="Billede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07" t="30195" r="15384" b="35356"/>
          <a:stretch/>
        </p:blipFill>
        <p:spPr>
          <a:xfrm>
            <a:off x="107111" y="71381"/>
            <a:ext cx="1606359" cy="703547"/>
          </a:xfrm>
          <a:prstGeom prst="rect">
            <a:avLst/>
          </a:prstGeom>
        </p:spPr>
      </p:pic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567250" y="6356351"/>
            <a:ext cx="10056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94">
                <a:solidFill>
                  <a:schemeClr val="bg2"/>
                </a:solidFill>
              </a:defRPr>
            </a:lvl1pPr>
          </a:lstStyle>
          <a:p>
            <a:fld id="{84DB113B-D121-4428-BA68-5E6368CD4C57}" type="datetime1">
              <a:rPr lang="da-DK" smtClean="0"/>
              <a:t>17-02-2023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1889167" y="6356351"/>
            <a:ext cx="61293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94">
                <a:solidFill>
                  <a:schemeClr val="bg2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299621" y="6356351"/>
            <a:ext cx="9253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94">
                <a:solidFill>
                  <a:schemeClr val="bg2"/>
                </a:solidFill>
              </a:defRPr>
            </a:lvl1pPr>
          </a:lstStyle>
          <a:p>
            <a:fld id="{325B610C-D79C-4EBF-B0CE-1182769B78C9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7055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71FD784B-165A-4339-A62C-327BB48A4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D858F-608A-4362-A0F3-F27D8F76178A}" type="datetimeFigureOut">
              <a:rPr lang="da-DK" smtClean="0"/>
              <a:t>17-02-2023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280C8650-FE05-498F-A3AE-E2E48F4BC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3A2099DB-B371-4F09-BAFC-E6C904BFE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EBAA6-C8AE-452D-8402-EAA0B9C8D30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7438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580637" y="857308"/>
            <a:ext cx="8543925" cy="8333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580637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567250" y="6356351"/>
            <a:ext cx="10056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94">
                <a:solidFill>
                  <a:schemeClr val="bg2"/>
                </a:solidFill>
              </a:defRPr>
            </a:lvl1pPr>
          </a:lstStyle>
          <a:p>
            <a:fld id="{1E1D40D6-36FF-4D99-8962-17DAF11E5AAE}" type="datetime1">
              <a:rPr lang="da-DK" smtClean="0"/>
              <a:t>17-02-2023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1889167" y="6356351"/>
            <a:ext cx="61293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94">
                <a:solidFill>
                  <a:schemeClr val="bg2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299621" y="6356351"/>
            <a:ext cx="9253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94">
                <a:solidFill>
                  <a:schemeClr val="bg2"/>
                </a:solidFill>
              </a:defRPr>
            </a:lvl1pPr>
          </a:lstStyle>
          <a:p>
            <a:fld id="{325B610C-D79C-4EBF-B0CE-1182769B78C9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79990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8" r:id="rId8"/>
  </p:sldLayoutIdLst>
  <p:hf hdr="0"/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sz="29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625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/>
              <a:t>Kreds 7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a-DK" sz="4875" dirty="0"/>
              <a:t>Regnskab 2022</a:t>
            </a:r>
          </a:p>
        </p:txBody>
      </p:sp>
      <p:sp>
        <p:nvSpPr>
          <p:cNvPr id="14" name="Pladsholder til dato 13"/>
          <p:cNvSpPr>
            <a:spLocks noGrp="1"/>
          </p:cNvSpPr>
          <p:nvPr>
            <p:ph type="dt" sz="half" idx="4294967295"/>
          </p:nvPr>
        </p:nvSpPr>
        <p:spPr>
          <a:xfrm>
            <a:off x="0" y="5807472"/>
            <a:ext cx="1004789" cy="296664"/>
          </a:xfrm>
        </p:spPr>
        <p:txBody>
          <a:bodyPr/>
          <a:lstStyle/>
          <a:p>
            <a:fld id="{FE548681-7ED8-40BE-86CC-4D6C4B57D003}" type="datetime1">
              <a:rPr lang="da-DK" smtClean="0"/>
              <a:t>17-02-2023</a:t>
            </a:fld>
            <a:endParaRPr lang="da-DK"/>
          </a:p>
        </p:txBody>
      </p:sp>
      <p:sp>
        <p:nvSpPr>
          <p:cNvPr id="16" name="Pladsholder til slidenummer 15"/>
          <p:cNvSpPr>
            <a:spLocks noGrp="1"/>
          </p:cNvSpPr>
          <p:nvPr>
            <p:ph type="sldNum" sz="quarter" idx="4294967295"/>
          </p:nvPr>
        </p:nvSpPr>
        <p:spPr>
          <a:xfrm>
            <a:off x="8981183" y="5807472"/>
            <a:ext cx="924818" cy="296664"/>
          </a:xfrm>
        </p:spPr>
        <p:txBody>
          <a:bodyPr/>
          <a:lstStyle/>
          <a:p>
            <a:fld id="{325B610C-D79C-4EBF-B0CE-1182769B78C9}" type="slidenum">
              <a:rPr lang="da-DK" smtClean="0"/>
              <a:pPr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91122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E093DF17-AF84-FA8C-3E16-5B29D5135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2EA76-8DAA-48DD-AF10-09FC5D229DB2}" type="datetime1">
              <a:rPr lang="da-DK" smtClean="0"/>
              <a:t>17-02-2023</a:t>
            </a:fld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72F82257-D087-92B0-E516-982357AA55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25B610C-D79C-4EBF-B0CE-1182769B78C9}" type="slidenum">
              <a:rPr lang="da-DK" smtClean="0"/>
              <a:pPr/>
              <a:t>2</a:t>
            </a:fld>
            <a:endParaRPr lang="da-DK"/>
          </a:p>
        </p:txBody>
      </p:sp>
      <p:sp>
        <p:nvSpPr>
          <p:cNvPr id="24" name="Titel 2">
            <a:extLst>
              <a:ext uri="{FF2B5EF4-FFF2-40B4-BE49-F238E27FC236}">
                <a16:creationId xmlns:a16="http://schemas.microsoft.com/office/drawing/2014/main" id="{2B16203E-E397-B3F0-63E0-EFBC54FD3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4637" y="469492"/>
            <a:ext cx="3936726" cy="677122"/>
          </a:xfrm>
        </p:spPr>
        <p:txBody>
          <a:bodyPr>
            <a:normAutofit/>
          </a:bodyPr>
          <a:lstStyle/>
          <a:p>
            <a:r>
              <a:rPr lang="da-DK" sz="2438" dirty="0"/>
              <a:t>Regnskab 2022 for Kreds 7</a:t>
            </a:r>
          </a:p>
        </p:txBody>
      </p:sp>
      <p:graphicFrame>
        <p:nvGraphicFramePr>
          <p:cNvPr id="25" name="Tabel 24">
            <a:extLst>
              <a:ext uri="{FF2B5EF4-FFF2-40B4-BE49-F238E27FC236}">
                <a16:creationId xmlns:a16="http://schemas.microsoft.com/office/drawing/2014/main" id="{80D8AD8F-2BFC-42C9-7BD7-32623B69EB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4180651"/>
              </p:ext>
            </p:extLst>
          </p:nvPr>
        </p:nvGraphicFramePr>
        <p:xfrm>
          <a:off x="428367" y="1173479"/>
          <a:ext cx="4524631" cy="4765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86665">
                  <a:extLst>
                    <a:ext uri="{9D8B030D-6E8A-4147-A177-3AD203B41FA5}">
                      <a16:colId xmlns:a16="http://schemas.microsoft.com/office/drawing/2014/main" val="1119568250"/>
                    </a:ext>
                  </a:extLst>
                </a:gridCol>
                <a:gridCol w="1037966">
                  <a:extLst>
                    <a:ext uri="{9D8B030D-6E8A-4147-A177-3AD203B41FA5}">
                      <a16:colId xmlns:a16="http://schemas.microsoft.com/office/drawing/2014/main" val="1311717642"/>
                    </a:ext>
                  </a:extLst>
                </a:gridCol>
              </a:tblGrid>
              <a:tr h="297845">
                <a:tc>
                  <a:txBody>
                    <a:bodyPr/>
                    <a:lstStyle/>
                    <a:p>
                      <a:pPr algn="l" fontAlgn="b"/>
                      <a:r>
                        <a:rPr lang="da-DK" sz="18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Udgifter</a:t>
                      </a:r>
                      <a:endParaRPr lang="da-DK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430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da-DK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11430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4177091"/>
                  </a:ext>
                </a:extLst>
              </a:tr>
              <a:tr h="297845">
                <a:tc>
                  <a:txBody>
                    <a:bodyPr/>
                    <a:lstStyle/>
                    <a:p>
                      <a:pPr algn="l" fontAlgn="b"/>
                      <a:r>
                        <a:rPr lang="da-DK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Deltagergebyr</a:t>
                      </a:r>
                      <a:endParaRPr lang="da-DK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430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3.150</a:t>
                      </a:r>
                      <a:endParaRPr lang="da-D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11430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0036080"/>
                  </a:ext>
                </a:extLst>
              </a:tr>
              <a:tr h="297845">
                <a:tc>
                  <a:txBody>
                    <a:bodyPr/>
                    <a:lstStyle/>
                    <a:p>
                      <a:pPr algn="l" fontAlgn="b"/>
                      <a:r>
                        <a:rPr lang="da-DK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Gebyr Flexbillet/Dansk Kennelklub</a:t>
                      </a:r>
                      <a:endParaRPr lang="da-DK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430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3.714</a:t>
                      </a:r>
                      <a:endParaRPr lang="da-D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11430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9406716"/>
                  </a:ext>
                </a:extLst>
              </a:tr>
              <a:tr h="297845">
                <a:tc>
                  <a:txBody>
                    <a:bodyPr/>
                    <a:lstStyle/>
                    <a:p>
                      <a:pPr algn="l" fontAlgn="b"/>
                      <a:r>
                        <a:rPr lang="da-DK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Præmier</a:t>
                      </a:r>
                      <a:endParaRPr lang="da-DK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430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12.126</a:t>
                      </a:r>
                      <a:endParaRPr lang="da-DK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11430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0306217"/>
                  </a:ext>
                </a:extLst>
              </a:tr>
              <a:tr h="297845">
                <a:tc>
                  <a:txBody>
                    <a:bodyPr/>
                    <a:lstStyle/>
                    <a:p>
                      <a:pPr algn="l" fontAlgn="b"/>
                      <a:r>
                        <a:rPr lang="da-DK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Materialer</a:t>
                      </a:r>
                      <a:endParaRPr lang="da-DK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430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97.238</a:t>
                      </a:r>
                      <a:endParaRPr lang="da-DK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11430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9029722"/>
                  </a:ext>
                </a:extLst>
              </a:tr>
              <a:tr h="297845">
                <a:tc>
                  <a:txBody>
                    <a:bodyPr/>
                    <a:lstStyle/>
                    <a:p>
                      <a:pPr algn="l" fontAlgn="b"/>
                      <a:r>
                        <a:rPr lang="da-DK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Kursusudgift</a:t>
                      </a:r>
                      <a:endParaRPr lang="da-DK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430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4.495</a:t>
                      </a:r>
                      <a:endParaRPr lang="da-DK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11430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5579500"/>
                  </a:ext>
                </a:extLst>
              </a:tr>
              <a:tr h="297845">
                <a:tc>
                  <a:txBody>
                    <a:bodyPr/>
                    <a:lstStyle/>
                    <a:p>
                      <a:pPr algn="l" fontAlgn="b"/>
                      <a:r>
                        <a:rPr lang="da-DK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Lejeudgift, arealleje, lokaler, baner</a:t>
                      </a:r>
                      <a:endParaRPr lang="da-DK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430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76.749</a:t>
                      </a:r>
                      <a:endParaRPr lang="da-DK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11430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9907870"/>
                  </a:ext>
                </a:extLst>
              </a:tr>
              <a:tr h="297845">
                <a:tc>
                  <a:txBody>
                    <a:bodyPr/>
                    <a:lstStyle/>
                    <a:p>
                      <a:pPr algn="l" fontAlgn="b"/>
                      <a:r>
                        <a:rPr lang="da-DK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Trykning (ej kommunikation)</a:t>
                      </a:r>
                      <a:endParaRPr lang="da-DK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430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1.000</a:t>
                      </a:r>
                      <a:endParaRPr lang="da-DK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11430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3577093"/>
                  </a:ext>
                </a:extLst>
              </a:tr>
              <a:tr h="297845">
                <a:tc>
                  <a:txBody>
                    <a:bodyPr/>
                    <a:lstStyle/>
                    <a:p>
                      <a:pPr algn="l" fontAlgn="b"/>
                      <a:r>
                        <a:rPr lang="da-DK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Omkostningsgodtgørelse</a:t>
                      </a:r>
                      <a:endParaRPr lang="da-DK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430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26.250</a:t>
                      </a:r>
                      <a:endParaRPr lang="da-DK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11430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6297878"/>
                  </a:ext>
                </a:extLst>
              </a:tr>
              <a:tr h="297845">
                <a:tc>
                  <a:txBody>
                    <a:bodyPr/>
                    <a:lstStyle/>
                    <a:p>
                      <a:pPr algn="l" fontAlgn="b"/>
                      <a:r>
                        <a:rPr lang="da-DK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Repræsentation/gaver</a:t>
                      </a:r>
                      <a:endParaRPr lang="da-DK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430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2.115</a:t>
                      </a:r>
                      <a:endParaRPr lang="da-DK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11430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3709995"/>
                  </a:ext>
                </a:extLst>
              </a:tr>
              <a:tr h="297845">
                <a:tc>
                  <a:txBody>
                    <a:bodyPr/>
                    <a:lstStyle/>
                    <a:p>
                      <a:pPr algn="l" fontAlgn="b"/>
                      <a:r>
                        <a:rPr lang="da-DK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Forsikring skydevogn &amp; trailere</a:t>
                      </a:r>
                      <a:endParaRPr lang="da-DK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430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10.883</a:t>
                      </a:r>
                      <a:endParaRPr lang="da-DK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11430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9496563"/>
                  </a:ext>
                </a:extLst>
              </a:tr>
              <a:tr h="297845">
                <a:tc>
                  <a:txBody>
                    <a:bodyPr/>
                    <a:lstStyle/>
                    <a:p>
                      <a:pPr algn="l" fontAlgn="b"/>
                      <a:r>
                        <a:rPr lang="da-DK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Vægtafgift skydevogn &amp; trailere</a:t>
                      </a:r>
                      <a:endParaRPr lang="da-DK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430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438</a:t>
                      </a:r>
                      <a:endParaRPr lang="da-DK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11430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2874337"/>
                  </a:ext>
                </a:extLst>
              </a:tr>
              <a:tr h="297845">
                <a:tc>
                  <a:txBody>
                    <a:bodyPr/>
                    <a:lstStyle/>
                    <a:p>
                      <a:pPr algn="l" fontAlgn="b"/>
                      <a:r>
                        <a:rPr lang="da-DK" sz="18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Omk. aktiviteter i alt</a:t>
                      </a:r>
                      <a:endParaRPr lang="da-DK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430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8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238.158</a:t>
                      </a:r>
                      <a:endParaRPr lang="da-DK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11430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4955078"/>
                  </a:ext>
                </a:extLst>
              </a:tr>
              <a:tr h="297845">
                <a:tc>
                  <a:txBody>
                    <a:bodyPr/>
                    <a:lstStyle/>
                    <a:p>
                      <a:pPr algn="l" fontAlgn="b"/>
                      <a:r>
                        <a:rPr lang="da-DK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 indkomst honorar (dommere)</a:t>
                      </a:r>
                      <a:endParaRPr lang="da-DK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430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6.000</a:t>
                      </a:r>
                      <a:endParaRPr lang="da-DK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11430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5768010"/>
                  </a:ext>
                </a:extLst>
              </a:tr>
              <a:tr h="297845">
                <a:tc>
                  <a:txBody>
                    <a:bodyPr/>
                    <a:lstStyle/>
                    <a:p>
                      <a:pPr algn="l" fontAlgn="b"/>
                      <a:r>
                        <a:rPr lang="da-DK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Beklædning</a:t>
                      </a:r>
                      <a:endParaRPr lang="da-DK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430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2.813</a:t>
                      </a:r>
                      <a:endParaRPr lang="da-DK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11430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3772439"/>
                  </a:ext>
                </a:extLst>
              </a:tr>
              <a:tr h="297845">
                <a:tc>
                  <a:txBody>
                    <a:bodyPr/>
                    <a:lstStyle/>
                    <a:p>
                      <a:pPr algn="l" fontAlgn="b"/>
                      <a:r>
                        <a:rPr lang="da-DK" sz="1800" b="1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Personaleomk</a:t>
                      </a:r>
                      <a:r>
                        <a:rPr lang="da-DK" sz="18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 I alt</a:t>
                      </a:r>
                      <a:endParaRPr lang="da-DK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430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8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8.813</a:t>
                      </a:r>
                      <a:endParaRPr lang="da-DK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11430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0895192"/>
                  </a:ext>
                </a:extLst>
              </a:tr>
            </a:tbl>
          </a:graphicData>
        </a:graphic>
      </p:graphicFrame>
      <p:graphicFrame>
        <p:nvGraphicFramePr>
          <p:cNvPr id="26" name="Tabel 25">
            <a:extLst>
              <a:ext uri="{FF2B5EF4-FFF2-40B4-BE49-F238E27FC236}">
                <a16:creationId xmlns:a16="http://schemas.microsoft.com/office/drawing/2014/main" id="{659BF97B-E769-4F34-CAD1-4AE118CA8E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3475906"/>
              </p:ext>
            </p:extLst>
          </p:nvPr>
        </p:nvGraphicFramePr>
        <p:xfrm>
          <a:off x="5288693" y="1151238"/>
          <a:ext cx="4188940" cy="50147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01545">
                  <a:extLst>
                    <a:ext uri="{9D8B030D-6E8A-4147-A177-3AD203B41FA5}">
                      <a16:colId xmlns:a16="http://schemas.microsoft.com/office/drawing/2014/main" val="2459442467"/>
                    </a:ext>
                  </a:extLst>
                </a:gridCol>
                <a:gridCol w="1087395">
                  <a:extLst>
                    <a:ext uri="{9D8B030D-6E8A-4147-A177-3AD203B41FA5}">
                      <a16:colId xmlns:a16="http://schemas.microsoft.com/office/drawing/2014/main" val="3052677982"/>
                    </a:ext>
                  </a:extLst>
                </a:gridCol>
              </a:tblGrid>
              <a:tr h="295651">
                <a:tc>
                  <a:txBody>
                    <a:bodyPr/>
                    <a:lstStyle/>
                    <a:p>
                      <a:pPr algn="l" fontAlgn="b"/>
                      <a:r>
                        <a:rPr lang="da-DK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Km penge (skattefri </a:t>
                      </a:r>
                      <a:r>
                        <a:rPr lang="da-DK" sz="1800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rejseomk</a:t>
                      </a:r>
                      <a:r>
                        <a:rPr lang="da-DK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.)</a:t>
                      </a:r>
                      <a:endParaRPr lang="da-DK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9698" marR="7313" marT="7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74.122</a:t>
                      </a:r>
                      <a:endParaRPr lang="da-D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13" marR="109698" marT="731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0181543"/>
                  </a:ext>
                </a:extLst>
              </a:tr>
              <a:tr h="295651">
                <a:tc>
                  <a:txBody>
                    <a:bodyPr/>
                    <a:lstStyle/>
                    <a:p>
                      <a:pPr algn="l" fontAlgn="b"/>
                      <a:r>
                        <a:rPr lang="da-DK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Transport (tog, bro, færge mv)</a:t>
                      </a:r>
                      <a:endParaRPr lang="da-DK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9698" marR="7313" marT="7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3.388</a:t>
                      </a:r>
                      <a:endParaRPr lang="da-D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13" marR="109698" marT="731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5477983"/>
                  </a:ext>
                </a:extLst>
              </a:tr>
              <a:tr h="295651">
                <a:tc>
                  <a:txBody>
                    <a:bodyPr/>
                    <a:lstStyle/>
                    <a:p>
                      <a:pPr algn="l" fontAlgn="b"/>
                      <a:r>
                        <a:rPr lang="da-DK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Fortæring</a:t>
                      </a:r>
                      <a:endParaRPr lang="da-DK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9698" marR="7313" marT="7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161.501</a:t>
                      </a:r>
                      <a:endParaRPr lang="da-DK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13" marR="109698" marT="731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2278617"/>
                  </a:ext>
                </a:extLst>
              </a:tr>
              <a:tr h="295651">
                <a:tc>
                  <a:txBody>
                    <a:bodyPr/>
                    <a:lstStyle/>
                    <a:p>
                      <a:pPr algn="l" fontAlgn="b"/>
                      <a:r>
                        <a:rPr lang="da-DK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Mødeomkostninger</a:t>
                      </a:r>
                      <a:endParaRPr lang="da-DK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9698" marR="7313" marT="7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530</a:t>
                      </a:r>
                      <a:endParaRPr lang="da-DK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13" marR="109698" marT="731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9216135"/>
                  </a:ext>
                </a:extLst>
              </a:tr>
              <a:tr h="295651">
                <a:tc>
                  <a:txBody>
                    <a:bodyPr/>
                    <a:lstStyle/>
                    <a:p>
                      <a:pPr algn="l" fontAlgn="b"/>
                      <a:r>
                        <a:rPr lang="da-DK" sz="18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Rejseomkostninger I alt</a:t>
                      </a:r>
                      <a:endParaRPr lang="da-DK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9698" marR="7313" marT="7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8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239.541</a:t>
                      </a:r>
                      <a:endParaRPr lang="da-DK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13" marR="109698" marT="731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1869545"/>
                  </a:ext>
                </a:extLst>
              </a:tr>
              <a:tr h="295651">
                <a:tc>
                  <a:txBody>
                    <a:bodyPr/>
                    <a:lstStyle/>
                    <a:p>
                      <a:pPr algn="l" fontAlgn="b"/>
                      <a:r>
                        <a:rPr lang="da-DK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Telefon, internet</a:t>
                      </a:r>
                      <a:endParaRPr lang="da-DK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9698" marR="7313" marT="7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18.863</a:t>
                      </a:r>
                      <a:endParaRPr lang="da-DK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13" marR="109698" marT="731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1790121"/>
                  </a:ext>
                </a:extLst>
              </a:tr>
              <a:tr h="295651">
                <a:tc>
                  <a:txBody>
                    <a:bodyPr/>
                    <a:lstStyle/>
                    <a:p>
                      <a:pPr algn="l" fontAlgn="b"/>
                      <a:r>
                        <a:rPr lang="da-DK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Porto, fragt &amp; pakning</a:t>
                      </a:r>
                      <a:endParaRPr lang="da-DK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9698" marR="7313" marT="7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3.085</a:t>
                      </a:r>
                      <a:endParaRPr lang="da-DK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13" marR="109698" marT="731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7893066"/>
                  </a:ext>
                </a:extLst>
              </a:tr>
              <a:tr h="295651">
                <a:tc>
                  <a:txBody>
                    <a:bodyPr/>
                    <a:lstStyle/>
                    <a:p>
                      <a:pPr algn="l" fontAlgn="b"/>
                      <a:r>
                        <a:rPr lang="da-DK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Kontorartikler</a:t>
                      </a:r>
                      <a:endParaRPr lang="da-DK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9698" marR="7313" marT="7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4.876</a:t>
                      </a:r>
                      <a:endParaRPr lang="da-DK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13" marR="109698" marT="731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1932031"/>
                  </a:ext>
                </a:extLst>
              </a:tr>
              <a:tr h="295651">
                <a:tc>
                  <a:txBody>
                    <a:bodyPr/>
                    <a:lstStyle/>
                    <a:p>
                      <a:pPr algn="l" fontAlgn="b"/>
                      <a:r>
                        <a:rPr lang="da-DK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Gebyrer øvrige</a:t>
                      </a:r>
                      <a:endParaRPr lang="da-DK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9698" marR="7313" marT="7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87</a:t>
                      </a:r>
                      <a:endParaRPr lang="da-DK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13" marR="109698" marT="731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5818343"/>
                  </a:ext>
                </a:extLst>
              </a:tr>
              <a:tr h="295651">
                <a:tc>
                  <a:txBody>
                    <a:bodyPr/>
                    <a:lstStyle/>
                    <a:p>
                      <a:pPr algn="l" fontAlgn="b"/>
                      <a:r>
                        <a:rPr lang="da-DK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Reparation &amp; vedligehold</a:t>
                      </a:r>
                      <a:endParaRPr lang="da-DK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9698" marR="7313" marT="7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14.907</a:t>
                      </a:r>
                      <a:endParaRPr lang="da-DK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13" marR="109698" marT="731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674142"/>
                  </a:ext>
                </a:extLst>
              </a:tr>
              <a:tr h="295651">
                <a:tc>
                  <a:txBody>
                    <a:bodyPr/>
                    <a:lstStyle/>
                    <a:p>
                      <a:pPr algn="l" fontAlgn="b"/>
                      <a:r>
                        <a:rPr lang="da-DK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Småanskaffelser under 50.000</a:t>
                      </a:r>
                      <a:endParaRPr lang="da-DK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9698" marR="7313" marT="7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44.941</a:t>
                      </a:r>
                      <a:endParaRPr lang="da-D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13" marR="109698" marT="731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7644856"/>
                  </a:ext>
                </a:extLst>
              </a:tr>
              <a:tr h="295651">
                <a:tc>
                  <a:txBody>
                    <a:bodyPr/>
                    <a:lstStyle/>
                    <a:p>
                      <a:pPr algn="l" fontAlgn="b"/>
                      <a:r>
                        <a:rPr lang="da-DK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Kasse </a:t>
                      </a:r>
                      <a:r>
                        <a:rPr lang="da-DK" sz="1800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diff</a:t>
                      </a:r>
                      <a:r>
                        <a:rPr lang="da-DK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endParaRPr lang="da-DK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9698" marR="7313" marT="7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da-DK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13" marR="109698" marT="731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181927"/>
                  </a:ext>
                </a:extLst>
              </a:tr>
              <a:tr h="295651">
                <a:tc>
                  <a:txBody>
                    <a:bodyPr/>
                    <a:lstStyle/>
                    <a:p>
                      <a:pPr algn="l" fontAlgn="b"/>
                      <a:r>
                        <a:rPr lang="da-DK" sz="1800" b="1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Administrationsomk</a:t>
                      </a:r>
                      <a:r>
                        <a:rPr lang="da-DK" sz="18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 I alt</a:t>
                      </a:r>
                      <a:endParaRPr lang="da-DK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9698" marR="7313" marT="7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8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86.768</a:t>
                      </a:r>
                      <a:endParaRPr lang="da-DK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13" marR="109698" marT="731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219962"/>
                  </a:ext>
                </a:extLst>
              </a:tr>
              <a:tr h="295651">
                <a:tc>
                  <a:txBody>
                    <a:bodyPr/>
                    <a:lstStyle/>
                    <a:p>
                      <a:pPr algn="l" fontAlgn="b"/>
                      <a:r>
                        <a:rPr lang="da-DK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Renteudgifter</a:t>
                      </a:r>
                      <a:endParaRPr lang="da-DK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9698" marR="7313" marT="7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118</a:t>
                      </a:r>
                      <a:endParaRPr lang="da-DK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13" marR="109698" marT="731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9465404"/>
                  </a:ext>
                </a:extLst>
              </a:tr>
              <a:tr h="295651">
                <a:tc>
                  <a:txBody>
                    <a:bodyPr/>
                    <a:lstStyle/>
                    <a:p>
                      <a:pPr algn="l" fontAlgn="b"/>
                      <a:r>
                        <a:rPr lang="da-DK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Bankgebyrer</a:t>
                      </a:r>
                      <a:endParaRPr lang="da-DK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9698" marR="7313" marT="7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  <a:endParaRPr lang="da-DK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13" marR="109698" marT="731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5026855"/>
                  </a:ext>
                </a:extLst>
              </a:tr>
              <a:tr h="295651">
                <a:tc>
                  <a:txBody>
                    <a:bodyPr/>
                    <a:lstStyle/>
                    <a:p>
                      <a:pPr algn="l" fontAlgn="b"/>
                      <a:r>
                        <a:rPr lang="da-DK" sz="18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Finansielle udgifter i alt</a:t>
                      </a:r>
                      <a:endParaRPr lang="da-DK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9698" marR="7313" marT="7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8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130</a:t>
                      </a:r>
                      <a:endParaRPr lang="da-DK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13" marR="109698" marT="731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0890940"/>
                  </a:ext>
                </a:extLst>
              </a:tr>
              <a:tr h="284368">
                <a:tc>
                  <a:txBody>
                    <a:bodyPr/>
                    <a:lstStyle/>
                    <a:p>
                      <a:pPr algn="l" fontAlgn="b"/>
                      <a:r>
                        <a:rPr lang="da-DK" sz="18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Udgifter i alt</a:t>
                      </a:r>
                      <a:endParaRPr lang="da-DK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9698" marR="7313" marT="7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8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573.409</a:t>
                      </a:r>
                      <a:endParaRPr lang="da-DK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13" marR="109698" marT="7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75213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2258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7FA8E89B-EE62-4037-A621-A93C07161D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0746" y="610196"/>
            <a:ext cx="3936726" cy="677122"/>
          </a:xfrm>
        </p:spPr>
        <p:txBody>
          <a:bodyPr>
            <a:normAutofit/>
          </a:bodyPr>
          <a:lstStyle/>
          <a:p>
            <a:r>
              <a:rPr lang="da-DK" sz="2438" dirty="0"/>
              <a:t>Regnskab 2022 for Kreds 7</a:t>
            </a:r>
          </a:p>
        </p:txBody>
      </p:sp>
      <p:graphicFrame>
        <p:nvGraphicFramePr>
          <p:cNvPr id="7" name="Tabel 6">
            <a:extLst>
              <a:ext uri="{FF2B5EF4-FFF2-40B4-BE49-F238E27FC236}">
                <a16:creationId xmlns:a16="http://schemas.microsoft.com/office/drawing/2014/main" id="{8B02C25A-3C13-8E93-B3F9-5C3726E920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3453749"/>
              </p:ext>
            </p:extLst>
          </p:nvPr>
        </p:nvGraphicFramePr>
        <p:xfrm>
          <a:off x="3592729" y="1800013"/>
          <a:ext cx="3204519" cy="16289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96482">
                  <a:extLst>
                    <a:ext uri="{9D8B030D-6E8A-4147-A177-3AD203B41FA5}">
                      <a16:colId xmlns:a16="http://schemas.microsoft.com/office/drawing/2014/main" val="42251160"/>
                    </a:ext>
                  </a:extLst>
                </a:gridCol>
                <a:gridCol w="1108037">
                  <a:extLst>
                    <a:ext uri="{9D8B030D-6E8A-4147-A177-3AD203B41FA5}">
                      <a16:colId xmlns:a16="http://schemas.microsoft.com/office/drawing/2014/main" val="392751832"/>
                    </a:ext>
                  </a:extLst>
                </a:gridCol>
              </a:tblGrid>
              <a:tr h="313939">
                <a:tc>
                  <a:txBody>
                    <a:bodyPr/>
                    <a:lstStyle/>
                    <a:p>
                      <a:pPr algn="l" fontAlgn="b"/>
                      <a:r>
                        <a:rPr lang="da-DK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Indtægt aktiviteter</a:t>
                      </a:r>
                      <a:endParaRPr lang="da-D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202.904</a:t>
                      </a:r>
                      <a:endParaRPr lang="da-D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6939630"/>
                  </a:ext>
                </a:extLst>
              </a:tr>
              <a:tr h="313939">
                <a:tc>
                  <a:txBody>
                    <a:bodyPr/>
                    <a:lstStyle/>
                    <a:p>
                      <a:pPr algn="l" fontAlgn="b"/>
                      <a:r>
                        <a:rPr lang="da-DK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Udgifter</a:t>
                      </a:r>
                      <a:endParaRPr lang="da-D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-573.409</a:t>
                      </a:r>
                      <a:endParaRPr lang="da-D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5798256"/>
                  </a:ext>
                </a:extLst>
              </a:tr>
              <a:tr h="313939">
                <a:tc>
                  <a:txBody>
                    <a:bodyPr/>
                    <a:lstStyle/>
                    <a:p>
                      <a:pPr algn="l" fontAlgn="b"/>
                      <a:endParaRPr lang="da-D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-370.505</a:t>
                      </a:r>
                      <a:endParaRPr lang="da-D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9749039"/>
                  </a:ext>
                </a:extLst>
              </a:tr>
              <a:tr h="373231">
                <a:tc>
                  <a:txBody>
                    <a:bodyPr/>
                    <a:lstStyle/>
                    <a:p>
                      <a:pPr algn="l" fontAlgn="b"/>
                      <a:r>
                        <a:rPr lang="da-DK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Tilskud fra DJ</a:t>
                      </a:r>
                      <a:endParaRPr lang="da-D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311.318</a:t>
                      </a:r>
                      <a:endParaRPr lang="da-D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065760"/>
                  </a:ext>
                </a:extLst>
              </a:tr>
              <a:tr h="313939">
                <a:tc>
                  <a:txBody>
                    <a:bodyPr/>
                    <a:lstStyle/>
                    <a:p>
                      <a:pPr algn="l" fontAlgn="b"/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Årets resultat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-59.187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3406108"/>
                  </a:ext>
                </a:extLst>
              </a:tr>
            </a:tbl>
          </a:graphicData>
        </a:graphic>
      </p:graphicFrame>
      <p:graphicFrame>
        <p:nvGraphicFramePr>
          <p:cNvPr id="8" name="Tabel 7">
            <a:extLst>
              <a:ext uri="{FF2B5EF4-FFF2-40B4-BE49-F238E27FC236}">
                <a16:creationId xmlns:a16="http://schemas.microsoft.com/office/drawing/2014/main" id="{30A7EF3A-DF39-16C8-B4A9-81C03A719C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4804705"/>
              </p:ext>
            </p:extLst>
          </p:nvPr>
        </p:nvGraphicFramePr>
        <p:xfrm>
          <a:off x="3226626" y="4463440"/>
          <a:ext cx="3936726" cy="13442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95191">
                  <a:extLst>
                    <a:ext uri="{9D8B030D-6E8A-4147-A177-3AD203B41FA5}">
                      <a16:colId xmlns:a16="http://schemas.microsoft.com/office/drawing/2014/main" val="1188609674"/>
                    </a:ext>
                  </a:extLst>
                </a:gridCol>
                <a:gridCol w="1141535">
                  <a:extLst>
                    <a:ext uri="{9D8B030D-6E8A-4147-A177-3AD203B41FA5}">
                      <a16:colId xmlns:a16="http://schemas.microsoft.com/office/drawing/2014/main" val="1214895786"/>
                    </a:ext>
                  </a:extLst>
                </a:gridCol>
              </a:tblGrid>
              <a:tr h="336059">
                <a:tc>
                  <a:txBody>
                    <a:bodyPr/>
                    <a:lstStyle/>
                    <a:p>
                      <a:pPr algn="l" rtl="0" fontAlgn="b"/>
                      <a:r>
                        <a:rPr lang="da-DK" sz="20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Henlæggelse:</a:t>
                      </a:r>
                      <a:endParaRPr lang="da-DK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da-D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8588658"/>
                  </a:ext>
                </a:extLst>
              </a:tr>
              <a:tr h="336059">
                <a:tc>
                  <a:txBody>
                    <a:bodyPr/>
                    <a:lstStyle/>
                    <a:p>
                      <a:pPr algn="l" rtl="0" fontAlgn="b"/>
                      <a:r>
                        <a:rPr lang="da-DK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Primo 2022</a:t>
                      </a:r>
                      <a:endParaRPr lang="da-D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a-DK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250.000</a:t>
                      </a:r>
                      <a:endParaRPr lang="da-D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3190867"/>
                  </a:ext>
                </a:extLst>
              </a:tr>
              <a:tr h="336059">
                <a:tc>
                  <a:txBody>
                    <a:bodyPr/>
                    <a:lstStyle/>
                    <a:p>
                      <a:pPr algn="l" rtl="0" fontAlgn="b"/>
                      <a:r>
                        <a:rPr lang="da-DK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Resultat 2022</a:t>
                      </a:r>
                      <a:endParaRPr lang="da-DK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a-DK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-59.187</a:t>
                      </a:r>
                      <a:endParaRPr lang="da-DK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0213540"/>
                  </a:ext>
                </a:extLst>
              </a:tr>
              <a:tr h="336059">
                <a:tc>
                  <a:txBody>
                    <a:bodyPr/>
                    <a:lstStyle/>
                    <a:p>
                      <a:pPr algn="l" fontAlgn="b"/>
                      <a:r>
                        <a:rPr lang="da-DK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Henlæggelse primo 2023</a:t>
                      </a:r>
                      <a:endParaRPr lang="da-D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190.813</a:t>
                      </a:r>
                      <a:endParaRPr lang="da-D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19362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92461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DJ 2016">
      <a:dk1>
        <a:srgbClr val="000000"/>
      </a:dk1>
      <a:lt1>
        <a:sysClr val="window" lastClr="FFFFFF"/>
      </a:lt1>
      <a:dk2>
        <a:srgbClr val="282E1B"/>
      </a:dk2>
      <a:lt2>
        <a:srgbClr val="83872D"/>
      </a:lt2>
      <a:accent1>
        <a:srgbClr val="385767"/>
      </a:accent1>
      <a:accent2>
        <a:srgbClr val="F39200"/>
      </a:accent2>
      <a:accent3>
        <a:srgbClr val="A5A5A5"/>
      </a:accent3>
      <a:accent4>
        <a:srgbClr val="FFC000"/>
      </a:accent4>
      <a:accent5>
        <a:srgbClr val="385767"/>
      </a:accent5>
      <a:accent6>
        <a:srgbClr val="6F7C4F"/>
      </a:accent6>
      <a:hlink>
        <a:srgbClr val="29281F"/>
      </a:hlink>
      <a:folHlink>
        <a:srgbClr val="FFFFFF"/>
      </a:folHlink>
    </a:clrScheme>
    <a:fontScheme name="DJ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 skabelon" id="{3040267E-2B10-4EB6-B566-5A8554AD02A9}" vid="{04684497-C289-4E41-A9C2-09E6499321B8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1345</TotalTime>
  <Words>185</Words>
  <Application>Microsoft Office PowerPoint</Application>
  <PresentationFormat>A4-papir (210 x 297 mm)</PresentationFormat>
  <Paragraphs>92</Paragraphs>
  <Slides>3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</vt:i4>
      </vt:variant>
    </vt:vector>
  </HeadingPairs>
  <TitlesOfParts>
    <vt:vector size="7" baseType="lpstr">
      <vt:lpstr>Arial</vt:lpstr>
      <vt:lpstr>Calibri</vt:lpstr>
      <vt:lpstr>Trebuchet MS</vt:lpstr>
      <vt:lpstr>Office-tema</vt:lpstr>
      <vt:lpstr>Kreds 7</vt:lpstr>
      <vt:lpstr>Regnskab 2022 for Kreds 7</vt:lpstr>
      <vt:lpstr>Regnskab 2022 for Kreds 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Budget 2020</dc:title>
  <dc:creator>Karen Friis</dc:creator>
  <cp:lastModifiedBy>Max Elbæk (Kredskasserer kreds 7)</cp:lastModifiedBy>
  <cp:revision>25</cp:revision>
  <cp:lastPrinted>2023-02-17T10:22:53Z</cp:lastPrinted>
  <dcterms:created xsi:type="dcterms:W3CDTF">2020-09-17T12:40:56Z</dcterms:created>
  <dcterms:modified xsi:type="dcterms:W3CDTF">2023-02-17T12:14:40Z</dcterms:modified>
</cp:coreProperties>
</file>