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4" r:id="rId5"/>
    <p:sldId id="267" r:id="rId6"/>
    <p:sldId id="260" r:id="rId7"/>
    <p:sldId id="261" r:id="rId8"/>
    <p:sldId id="266" r:id="rId9"/>
    <p:sldId id="265" r:id="rId10"/>
    <p:sldId id="268" r:id="rId11"/>
    <p:sldId id="269" r:id="rId12"/>
    <p:sldId id="270" r:id="rId13"/>
    <p:sldId id="271" r:id="rId14"/>
    <p:sldId id="272" r:id="rId15"/>
    <p:sldId id="273"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0261" autoAdjust="0"/>
  </p:normalViewPr>
  <p:slideViewPr>
    <p:cSldViewPr snapToGrid="0">
      <p:cViewPr varScale="1">
        <p:scale>
          <a:sx n="100" d="100"/>
          <a:sy n="100"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3E423-76E4-4D25-8699-7DA2273B713B}" type="datetimeFigureOut">
              <a:rPr lang="da-DK" smtClean="0"/>
              <a:t>28-03-2014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C97E3-E9B1-4866-9642-68A474D91C43}" type="slidenum">
              <a:rPr lang="da-DK" smtClean="0"/>
              <a:t>‹nr.›</a:t>
            </a:fld>
            <a:endParaRPr lang="da-DK"/>
          </a:p>
        </p:txBody>
      </p:sp>
    </p:spTree>
    <p:extLst>
      <p:ext uri="{BB962C8B-B14F-4D97-AF65-F5344CB8AC3E}">
        <p14:creationId xmlns:p14="http://schemas.microsoft.com/office/powerpoint/2010/main" val="352740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lov er et sæt regler, der er vedtaget i folketinget og underskrevet af Dronningen og medunderskrevet (paraferet) af den ansvarlige minister på området.</a:t>
            </a:r>
          </a:p>
          <a:p>
            <a:r>
              <a:rPr lang="da-DK" dirty="0" smtClean="0"/>
              <a:t>Love skal offentliggøres i Lovtidende før de kan få virkning (ikrafttræden).</a:t>
            </a:r>
          </a:p>
          <a:p>
            <a:endParaRPr lang="da-DK" dirty="0" smtClean="0"/>
          </a:p>
          <a:p>
            <a:r>
              <a:rPr lang="da-DK" dirty="0" smtClean="0"/>
              <a:t>En bekendtgørelse er konkrete regler, der uddyber og supplerer  lovens regler. En bekendtgørelse skal altid have hjemmel (retlig bemyndigelse) i en lov og skal i sin indledning henvise hertil.</a:t>
            </a:r>
          </a:p>
          <a:p>
            <a:r>
              <a:rPr lang="da-DK" dirty="0" smtClean="0"/>
              <a:t>En bekendtgørelse, der udstedes af vedkommende minister eller en styrelse under ministeriet, har samme retskraft som en lov og gælder for den samme kreds som loven (borgere og myndigheder). En bekendtgørelse skal offentliggøres i Lovtidende inden ikrafttræden.</a:t>
            </a:r>
          </a:p>
          <a:p>
            <a:endParaRPr lang="da-DK" dirty="0" smtClean="0"/>
          </a:p>
          <a:p>
            <a:r>
              <a:rPr lang="da-DK" dirty="0" smtClean="0"/>
              <a:t>En lovbekendtgørelse er en sammenskrivning af den oprindelige lov og de ændrede regler, som senere er </a:t>
            </a:r>
            <a:r>
              <a:rPr lang="da-DK" dirty="0" err="1" smtClean="0"/>
              <a:t>vedtaget.En</a:t>
            </a:r>
            <a:r>
              <a:rPr lang="da-DK" dirty="0" smtClean="0"/>
              <a:t> lovbekendtgørelse udstedes af vedkommende minister og offentliggøres i Lovtidende.</a:t>
            </a:r>
          </a:p>
          <a:p>
            <a:endParaRPr lang="da-DK" dirty="0" smtClean="0"/>
          </a:p>
          <a:p>
            <a:r>
              <a:rPr lang="da-DK" dirty="0" smtClean="0"/>
              <a:t>Et cirkulære er en tjenstlig befaling til underordnede myndigheder og andre, som der ifølge reglerne er instruktionsmyndighed over. Der er ikke tale om egentlige retsregler, fordi det kun er forpligtende i forhold til dem, som der kan gives instruktion. Et cirkulære forpligter derfor ikke borgerne. I cirkulæret vil  der ofte være fortalt nærmere om, hvordan den underordnede myndighed skal administrere loven, og hvordan reglerne i lov og bekendtgørelser skal forstås.</a:t>
            </a:r>
          </a:p>
          <a:p>
            <a:r>
              <a:rPr lang="da-DK" dirty="0" smtClean="0"/>
              <a:t>Et cirkulære udarbejdes af vedkommende minister, ministerium eller styrelse  offentliggøres i Retsinformation.</a:t>
            </a:r>
          </a:p>
          <a:p>
            <a:endParaRPr lang="da-DK" dirty="0" smtClean="0"/>
          </a:p>
          <a:p>
            <a:r>
              <a:rPr lang="da-DK" dirty="0" smtClean="0"/>
              <a:t>En vejledning er en forklaring om lovgivningens (love og bekendtgørelser) baggrund og hensigt, samt om, hvordan reglerne skal forstås. Desuden er det også ofte forklaret, hvad man som borger kan i praksis kan gøre for at efterleve lovgivningens regler. Der er, som det fremgår af titelbetegnelsen, ikke tale om egentlige lovkrav eller regler, men derimod snarere anvisninger og god råd. Vejledningen retter sig typisk mod både borgere og de myndigheder og andre, som skal administrere de regler, som vejledningen handler om.</a:t>
            </a:r>
          </a:p>
          <a:p>
            <a:r>
              <a:rPr lang="da-DK" dirty="0" smtClean="0"/>
              <a:t>En vejledning udarbejdes typisk af en styrelse under pågældende i ministerium og offentliggøres i Retsindformation.</a:t>
            </a:r>
          </a:p>
          <a:p>
            <a:endParaRPr lang="da-DK" dirty="0"/>
          </a:p>
        </p:txBody>
      </p:sp>
      <p:sp>
        <p:nvSpPr>
          <p:cNvPr id="4" name="Pladsholder til slidenummer 3"/>
          <p:cNvSpPr>
            <a:spLocks noGrp="1"/>
          </p:cNvSpPr>
          <p:nvPr>
            <p:ph type="sldNum" sz="quarter" idx="10"/>
          </p:nvPr>
        </p:nvSpPr>
        <p:spPr/>
        <p:txBody>
          <a:bodyPr/>
          <a:lstStyle/>
          <a:p>
            <a:fld id="{644C97E3-E9B1-4866-9642-68A474D91C43}" type="slidenum">
              <a:rPr lang="da-DK" smtClean="0"/>
              <a:t>2</a:t>
            </a:fld>
            <a:endParaRPr lang="da-DK"/>
          </a:p>
        </p:txBody>
      </p:sp>
    </p:spTree>
    <p:extLst>
      <p:ext uri="{BB962C8B-B14F-4D97-AF65-F5344CB8AC3E}">
        <p14:creationId xmlns:p14="http://schemas.microsoft.com/office/powerpoint/2010/main" val="103864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er de love og bekendtgørelser vi skal igennem.</a:t>
            </a:r>
            <a:endParaRPr lang="da-DK" dirty="0"/>
          </a:p>
        </p:txBody>
      </p:sp>
      <p:sp>
        <p:nvSpPr>
          <p:cNvPr id="4" name="Pladsholder til slidenummer 3"/>
          <p:cNvSpPr>
            <a:spLocks noGrp="1"/>
          </p:cNvSpPr>
          <p:nvPr>
            <p:ph type="sldNum" sz="quarter" idx="10"/>
          </p:nvPr>
        </p:nvSpPr>
        <p:spPr/>
        <p:txBody>
          <a:bodyPr/>
          <a:lstStyle/>
          <a:p>
            <a:fld id="{644C97E3-E9B1-4866-9642-68A474D91C43}" type="slidenum">
              <a:rPr lang="da-DK" smtClean="0"/>
              <a:t>3</a:t>
            </a:fld>
            <a:endParaRPr lang="da-DK"/>
          </a:p>
        </p:txBody>
      </p:sp>
    </p:spTree>
    <p:extLst>
      <p:ext uri="{BB962C8B-B14F-4D97-AF65-F5344CB8AC3E}">
        <p14:creationId xmlns:p14="http://schemas.microsoft.com/office/powerpoint/2010/main" val="48244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none" dirty="0" smtClean="0"/>
              <a:t>Udlever</a:t>
            </a:r>
            <a:r>
              <a:rPr lang="da-DK" u="none" baseline="0" dirty="0" smtClean="0"/>
              <a:t> quiz og byt spørgsmål.</a:t>
            </a:r>
            <a:endParaRPr lang="da-DK" u="none" dirty="0"/>
          </a:p>
        </p:txBody>
      </p:sp>
      <p:sp>
        <p:nvSpPr>
          <p:cNvPr id="4" name="Pladsholder til slidenummer 3"/>
          <p:cNvSpPr>
            <a:spLocks noGrp="1"/>
          </p:cNvSpPr>
          <p:nvPr>
            <p:ph type="sldNum" sz="quarter" idx="10"/>
          </p:nvPr>
        </p:nvSpPr>
        <p:spPr/>
        <p:txBody>
          <a:bodyPr/>
          <a:lstStyle/>
          <a:p>
            <a:fld id="{644C97E3-E9B1-4866-9642-68A474D91C43}" type="slidenum">
              <a:rPr lang="da-DK" smtClean="0"/>
              <a:t>4</a:t>
            </a:fld>
            <a:endParaRPr lang="da-DK"/>
          </a:p>
        </p:txBody>
      </p:sp>
    </p:spTree>
    <p:extLst>
      <p:ext uri="{BB962C8B-B14F-4D97-AF65-F5344CB8AC3E}">
        <p14:creationId xmlns:p14="http://schemas.microsoft.com/office/powerpoint/2010/main" val="206091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JA - § 2 f. Tilladelser og samtykker efter denne lov eller efter bestemmelser, der er udfærdiget i medfør af loven, kan til enhver tid tilbagekaldes.</a:t>
            </a:r>
          </a:p>
          <a:p>
            <a:endParaRPr lang="da-DK" dirty="0"/>
          </a:p>
        </p:txBody>
      </p:sp>
      <p:sp>
        <p:nvSpPr>
          <p:cNvPr id="4" name="Pladsholder til slidenummer 3"/>
          <p:cNvSpPr>
            <a:spLocks noGrp="1"/>
          </p:cNvSpPr>
          <p:nvPr>
            <p:ph type="sldNum" sz="quarter" idx="10"/>
          </p:nvPr>
        </p:nvSpPr>
        <p:spPr/>
        <p:txBody>
          <a:bodyPr/>
          <a:lstStyle/>
          <a:p>
            <a:fld id="{644C97E3-E9B1-4866-9642-68A474D91C43}" type="slidenum">
              <a:rPr lang="da-DK" smtClean="0"/>
              <a:t>6</a:t>
            </a:fld>
            <a:endParaRPr lang="da-DK"/>
          </a:p>
        </p:txBody>
      </p:sp>
    </p:spTree>
    <p:extLst>
      <p:ext uri="{BB962C8B-B14F-4D97-AF65-F5344CB8AC3E}">
        <p14:creationId xmlns:p14="http://schemas.microsoft.com/office/powerpoint/2010/main" val="167853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NEJ - § 6 b. For indgivelse af ansøgning om tilladelse efter denne lov betales 840 kr., jf. dog stk. 7. For følgende tilladelser betales dog ikke: </a:t>
            </a:r>
          </a:p>
          <a:p>
            <a:r>
              <a:rPr lang="da-DK" dirty="0" smtClean="0"/>
              <a:t>2) tilladelser til piber, låsestole, aftagelige magasiner og baskyler.</a:t>
            </a:r>
          </a:p>
          <a:p>
            <a:endParaRPr lang="da-DK" dirty="0"/>
          </a:p>
        </p:txBody>
      </p:sp>
      <p:sp>
        <p:nvSpPr>
          <p:cNvPr id="4" name="Pladsholder til slidenummer 3"/>
          <p:cNvSpPr>
            <a:spLocks noGrp="1"/>
          </p:cNvSpPr>
          <p:nvPr>
            <p:ph type="sldNum" sz="quarter" idx="10"/>
          </p:nvPr>
        </p:nvSpPr>
        <p:spPr/>
        <p:txBody>
          <a:bodyPr/>
          <a:lstStyle/>
          <a:p>
            <a:fld id="{644C97E3-E9B1-4866-9642-68A474D91C43}" type="slidenum">
              <a:rPr lang="da-DK" smtClean="0"/>
              <a:t>7</a:t>
            </a:fld>
            <a:endParaRPr lang="da-DK"/>
          </a:p>
        </p:txBody>
      </p:sp>
    </p:spTree>
    <p:extLst>
      <p:ext uri="{BB962C8B-B14F-4D97-AF65-F5344CB8AC3E}">
        <p14:creationId xmlns:p14="http://schemas.microsoft.com/office/powerpoint/2010/main" val="300140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Udlever quiz og byt spørgsmål</a:t>
            </a:r>
            <a:endParaRPr lang="da-DK" dirty="0"/>
          </a:p>
        </p:txBody>
      </p:sp>
      <p:sp>
        <p:nvSpPr>
          <p:cNvPr id="4" name="Pladsholder til slidenummer 3"/>
          <p:cNvSpPr>
            <a:spLocks noGrp="1"/>
          </p:cNvSpPr>
          <p:nvPr>
            <p:ph type="sldNum" sz="quarter" idx="10"/>
          </p:nvPr>
        </p:nvSpPr>
        <p:spPr/>
        <p:txBody>
          <a:bodyPr/>
          <a:lstStyle/>
          <a:p>
            <a:fld id="{644C97E3-E9B1-4866-9642-68A474D91C43}" type="slidenum">
              <a:rPr lang="da-DK" smtClean="0"/>
              <a:t>9</a:t>
            </a:fld>
            <a:endParaRPr lang="da-DK"/>
          </a:p>
        </p:txBody>
      </p:sp>
    </p:spTree>
    <p:extLst>
      <p:ext uri="{BB962C8B-B14F-4D97-AF65-F5344CB8AC3E}">
        <p14:creationId xmlns:p14="http://schemas.microsoft.com/office/powerpoint/2010/main" val="247458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Udlever quiz og byt spørgsmål</a:t>
            </a:r>
            <a:endParaRPr lang="da-DK" dirty="0"/>
          </a:p>
        </p:txBody>
      </p:sp>
      <p:sp>
        <p:nvSpPr>
          <p:cNvPr id="4" name="Pladsholder til slidenummer 3"/>
          <p:cNvSpPr>
            <a:spLocks noGrp="1"/>
          </p:cNvSpPr>
          <p:nvPr>
            <p:ph type="sldNum" sz="quarter" idx="10"/>
          </p:nvPr>
        </p:nvSpPr>
        <p:spPr/>
        <p:txBody>
          <a:bodyPr/>
          <a:lstStyle/>
          <a:p>
            <a:fld id="{644C97E3-E9B1-4866-9642-68A474D91C43}" type="slidenum">
              <a:rPr lang="da-DK" smtClean="0"/>
              <a:t>10</a:t>
            </a:fld>
            <a:endParaRPr lang="da-DK"/>
          </a:p>
        </p:txBody>
      </p:sp>
    </p:spTree>
    <p:extLst>
      <p:ext uri="{BB962C8B-B14F-4D97-AF65-F5344CB8AC3E}">
        <p14:creationId xmlns:p14="http://schemas.microsoft.com/office/powerpoint/2010/main" val="229125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Udlever quiz og byt spørgsmål</a:t>
            </a:r>
            <a:endParaRPr lang="da-DK" dirty="0"/>
          </a:p>
        </p:txBody>
      </p:sp>
      <p:sp>
        <p:nvSpPr>
          <p:cNvPr id="4" name="Pladsholder til slidenummer 3"/>
          <p:cNvSpPr>
            <a:spLocks noGrp="1"/>
          </p:cNvSpPr>
          <p:nvPr>
            <p:ph type="sldNum" sz="quarter" idx="10"/>
          </p:nvPr>
        </p:nvSpPr>
        <p:spPr/>
        <p:txBody>
          <a:bodyPr/>
          <a:lstStyle/>
          <a:p>
            <a:fld id="{644C97E3-E9B1-4866-9642-68A474D91C43}" type="slidenum">
              <a:rPr lang="da-DK" smtClean="0"/>
              <a:t>13</a:t>
            </a:fld>
            <a:endParaRPr lang="da-DK"/>
          </a:p>
        </p:txBody>
      </p:sp>
    </p:spTree>
    <p:extLst>
      <p:ext uri="{BB962C8B-B14F-4D97-AF65-F5344CB8AC3E}">
        <p14:creationId xmlns:p14="http://schemas.microsoft.com/office/powerpoint/2010/main" val="196133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16361F6C-D561-499C-821C-4C73186E3F12}" type="datetimeFigureOut">
              <a:rPr lang="da-DK" smtClean="0"/>
              <a:t>28-03-2014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67C96C4-BA0B-49A3-BBFA-E23ADF631A11}" type="slidenum">
              <a:rPr lang="da-DK" smtClean="0"/>
              <a:t>‹nr.›</a:t>
            </a:fld>
            <a:endParaRPr lang="da-DK"/>
          </a:p>
        </p:txBody>
      </p:sp>
      <p:sp>
        <p:nvSpPr>
          <p:cNvPr id="7" name="Rektangel 6"/>
          <p:cNvSpPr/>
          <p:nvPr userDrawn="1"/>
        </p:nvSpPr>
        <p:spPr>
          <a:xfrm>
            <a:off x="-75304" y="-96819"/>
            <a:ext cx="12360537" cy="1785920"/>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1524000" y="168532"/>
            <a:ext cx="9144000" cy="1399623"/>
          </a:xfrm>
        </p:spPr>
        <p:txBody>
          <a:bodyPr anchor="b"/>
          <a:lstStyle>
            <a:lvl1pPr algn="ctr">
              <a:defRPr sz="6000"/>
            </a:lvl1pPr>
          </a:lstStyle>
          <a:p>
            <a:r>
              <a:rPr lang="da-DK" smtClean="0"/>
              <a:t>Klik for at redigere i master</a:t>
            </a:r>
            <a:endParaRPr lang="da-DK"/>
          </a:p>
        </p:txBody>
      </p:sp>
    </p:spTree>
    <p:extLst>
      <p:ext uri="{BB962C8B-B14F-4D97-AF65-F5344CB8AC3E}">
        <p14:creationId xmlns:p14="http://schemas.microsoft.com/office/powerpoint/2010/main" val="356005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1825625"/>
            <a:ext cx="10515600" cy="386625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6361F6C-D561-499C-821C-4C73186E3F12}" type="datetimeFigureOut">
              <a:rPr lang="da-DK" smtClean="0"/>
              <a:t>28-03-2014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197819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306210"/>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30621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6361F6C-D561-499C-821C-4C73186E3F12}" type="datetimeFigureOut">
              <a:rPr lang="da-DK" smtClean="0"/>
              <a:t>28-03-2014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342489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a:xfrm>
            <a:off x="838200" y="1825625"/>
            <a:ext cx="10515600" cy="386625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6361F6C-D561-499C-821C-4C73186E3F12}" type="datetimeFigureOut">
              <a:rPr lang="da-DK" smtClean="0"/>
              <a:t>28-03-2014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156025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288500"/>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1682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16361F6C-D561-499C-821C-4C73186E3F12}" type="datetimeFigureOut">
              <a:rPr lang="da-DK" smtClean="0"/>
              <a:t>28-03-2014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38156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385598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385598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16361F6C-D561-499C-821C-4C73186E3F12}" type="datetimeFigureOut">
              <a:rPr lang="da-DK" smtClean="0"/>
              <a:t>28-03-2014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208999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17653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17653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6361F6C-D561-499C-821C-4C73186E3F12}" type="datetimeFigureOut">
              <a:rPr lang="da-DK" smtClean="0"/>
              <a:t>28-03-2014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420370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6361F6C-D561-499C-821C-4C73186E3F12}" type="datetimeFigureOut">
              <a:rPr lang="da-DK" smtClean="0"/>
              <a:t>28-03-2014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231932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6361F6C-D561-499C-821C-4C73186E3F12}" type="datetimeFigureOut">
              <a:rPr lang="da-DK" smtClean="0"/>
              <a:t>28-03-2014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87592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6"/>
            <a:ext cx="6172200" cy="46941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6242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16361F6C-D561-499C-821C-4C73186E3F12}" type="datetimeFigureOut">
              <a:rPr lang="da-DK" smtClean="0"/>
              <a:t>28-03-2014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90970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6"/>
            <a:ext cx="6172200" cy="46839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1"/>
            <a:ext cx="3932237" cy="36139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16361F6C-D561-499C-821C-4C73186E3F12}" type="datetimeFigureOut">
              <a:rPr lang="da-DK" smtClean="0"/>
              <a:t>28-03-2014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67C96C4-BA0B-49A3-BBFA-E23ADF631A11}" type="slidenum">
              <a:rPr lang="da-DK" smtClean="0"/>
              <a:t>‹nr.›</a:t>
            </a:fld>
            <a:endParaRPr lang="da-DK"/>
          </a:p>
        </p:txBody>
      </p:sp>
    </p:spTree>
    <p:extLst>
      <p:ext uri="{BB962C8B-B14F-4D97-AF65-F5344CB8AC3E}">
        <p14:creationId xmlns:p14="http://schemas.microsoft.com/office/powerpoint/2010/main" val="373943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61F6C-D561-499C-821C-4C73186E3F12}" type="datetimeFigureOut">
              <a:rPr lang="da-DK" smtClean="0"/>
              <a:t>28-03-2014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C96C4-BA0B-49A3-BBFA-E23ADF631A11}" type="slidenum">
              <a:rPr lang="da-DK" smtClean="0"/>
              <a:t>‹nr.›</a:t>
            </a:fld>
            <a:endParaRPr lang="da-DK"/>
          </a:p>
        </p:txBody>
      </p:sp>
      <p:sp>
        <p:nvSpPr>
          <p:cNvPr id="7" name="Rektangel 6"/>
          <p:cNvSpPr/>
          <p:nvPr userDrawn="1"/>
        </p:nvSpPr>
        <p:spPr>
          <a:xfrm>
            <a:off x="-86061" y="5667152"/>
            <a:ext cx="12371294" cy="1282287"/>
          </a:xfrm>
          <a:prstGeom prst="rect">
            <a:avLst/>
          </a:prstGeom>
          <a:gradFill flip="none" rotWithShape="1">
            <a:gsLst>
              <a:gs pos="18000">
                <a:schemeClr val="accent1">
                  <a:lumMod val="5000"/>
                  <a:lumOff val="95000"/>
                </a:schemeClr>
              </a:gs>
              <a:gs pos="74000">
                <a:schemeClr val="accent2"/>
              </a:gs>
              <a:gs pos="0">
                <a:schemeClr val="accent2"/>
              </a:gs>
              <a:gs pos="100000">
                <a:schemeClr val="accent2"/>
              </a:gs>
            </a:gsLst>
            <a:lin ang="0" scaled="1"/>
            <a:tileRect/>
          </a:gradFill>
        </p:spPr>
        <p:style>
          <a:lnRef idx="3">
            <a:schemeClr val="lt1"/>
          </a:lnRef>
          <a:fillRef idx="1">
            <a:schemeClr val="accent2"/>
          </a:fillRef>
          <a:effectRef idx="1">
            <a:schemeClr val="accent2"/>
          </a:effectRef>
          <a:fontRef idx="minor">
            <a:schemeClr val="lt1"/>
          </a:fontRef>
        </p:style>
        <p:txBody>
          <a:bodyPr rtlCol="0" anchor="ctr"/>
          <a:lstStyle/>
          <a:p>
            <a:pPr algn="r"/>
            <a:r>
              <a:rPr lang="da-DK" sz="2400" b="0" dirty="0" smtClean="0">
                <a:solidFill>
                  <a:schemeClr val="tx1"/>
                </a:solidFill>
              </a:rPr>
              <a:t>Skydelederuddannelse	</a:t>
            </a:r>
            <a:r>
              <a:rPr lang="da-DK" dirty="0" smtClean="0"/>
              <a:t>	</a:t>
            </a:r>
            <a:endParaRPr lang="da-DK" dirty="0"/>
          </a:p>
        </p:txBody>
      </p:sp>
      <p:pic>
        <p:nvPicPr>
          <p:cNvPr id="8" name="Billed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8444" y="5844387"/>
            <a:ext cx="2511056" cy="844540"/>
          </a:xfrm>
          <a:prstGeom prst="rect">
            <a:avLst/>
          </a:prstGeom>
        </p:spPr>
      </p:pic>
    </p:spTree>
    <p:extLst>
      <p:ext uri="{BB962C8B-B14F-4D97-AF65-F5344CB8AC3E}">
        <p14:creationId xmlns:p14="http://schemas.microsoft.com/office/powerpoint/2010/main" val="120680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Lovgivning</a:t>
            </a:r>
            <a:endParaRPr lang="da-DK" dirty="0"/>
          </a:p>
        </p:txBody>
      </p:sp>
      <p:sp>
        <p:nvSpPr>
          <p:cNvPr id="3" name="Undertitel 2"/>
          <p:cNvSpPr>
            <a:spLocks noGrp="1"/>
          </p:cNvSpPr>
          <p:nvPr>
            <p:ph type="subTitle" idx="1"/>
          </p:nvPr>
        </p:nvSpPr>
        <p:spPr/>
        <p:txBody>
          <a:bodyPr/>
          <a:lstStyle/>
          <a:p>
            <a:endParaRPr lang="da-DK"/>
          </a:p>
        </p:txBody>
      </p:sp>
      <p:pic>
        <p:nvPicPr>
          <p:cNvPr id="6" name="Billed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86" y="1643742"/>
            <a:ext cx="12289971" cy="4049487"/>
          </a:xfrm>
          <a:prstGeom prst="rect">
            <a:avLst/>
          </a:prstGeom>
        </p:spPr>
      </p:pic>
    </p:spTree>
    <p:extLst>
      <p:ext uri="{BB962C8B-B14F-4D97-AF65-F5344CB8AC3E}">
        <p14:creationId xmlns:p14="http://schemas.microsoft.com/office/powerpoint/2010/main" val="2014338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Cirkulære om våben og ammunition m.v. </a:t>
            </a:r>
            <a:r>
              <a:rPr lang="da-DK" dirty="0" smtClean="0"/>
              <a:t/>
            </a:r>
            <a:br>
              <a:rPr lang="da-DK" dirty="0" smtClean="0"/>
            </a:br>
            <a:r>
              <a:rPr lang="da-DK" sz="2400" i="1" dirty="0" smtClean="0"/>
              <a:t>(Våbencirkulæret)</a:t>
            </a:r>
            <a:endParaRPr lang="da-DK" sz="2400" i="1" dirty="0"/>
          </a:p>
        </p:txBody>
      </p:sp>
      <p:pic>
        <p:nvPicPr>
          <p:cNvPr id="1026" name="Picture 2" descr="http://www.jaegerforbundet.dk/media/imagegenerator/300x0/Genlad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904" y="2004230"/>
            <a:ext cx="4768723" cy="3163255"/>
          </a:xfrm>
          <a:prstGeom prst="rect">
            <a:avLst/>
          </a:prstGeom>
          <a:noFill/>
          <a:extLst>
            <a:ext uri="{909E8E84-426E-40DD-AFC4-6F175D3DCCD1}">
              <a14:hiddenFill xmlns:a14="http://schemas.microsoft.com/office/drawing/2010/main">
                <a:solidFill>
                  <a:srgbClr val="FFFFFF"/>
                </a:solidFill>
              </a14:hiddenFill>
            </a:ext>
          </a:extLst>
        </p:spPr>
      </p:pic>
      <p:pic>
        <p:nvPicPr>
          <p:cNvPr id="6" name="Pladsholder til indhold 5"/>
          <p:cNvPicPr>
            <a:picLocks noGrp="1" noChangeAspect="1"/>
          </p:cNvPicPr>
          <p:nvPr>
            <p:ph idx="1"/>
          </p:nvPr>
        </p:nvPicPr>
        <p:blipFill>
          <a:blip r:embed="rId4"/>
          <a:stretch>
            <a:fillRect/>
          </a:stretch>
        </p:blipFill>
        <p:spPr>
          <a:xfrm rot="20198871">
            <a:off x="9213204" y="1996715"/>
            <a:ext cx="2162175" cy="2990850"/>
          </a:xfrm>
          <a:prstGeom prst="rect">
            <a:avLst/>
          </a:prstGeom>
        </p:spPr>
      </p:pic>
    </p:spTree>
    <p:extLst>
      <p:ext uri="{BB962C8B-B14F-4D97-AF65-F5344CB8AC3E}">
        <p14:creationId xmlns:p14="http://schemas.microsoft.com/office/powerpoint/2010/main" val="4114473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Quiz og byt</a:t>
            </a:r>
            <a:endParaRPr lang="da-DK" dirty="0"/>
          </a:p>
        </p:txBody>
      </p:sp>
      <p:sp>
        <p:nvSpPr>
          <p:cNvPr id="7" name="Pladsholder til indhold 2"/>
          <p:cNvSpPr>
            <a:spLocks noGrp="1"/>
          </p:cNvSpPr>
          <p:nvPr>
            <p:ph idx="1"/>
          </p:nvPr>
        </p:nvSpPr>
        <p:spPr>
          <a:xfrm>
            <a:off x="2217761" y="1581748"/>
            <a:ext cx="8229600" cy="3727231"/>
          </a:xfrm>
          <a:ln w="25400">
            <a:solidFill>
              <a:schemeClr val="accent2"/>
            </a:solidFill>
          </a:ln>
        </p:spPr>
        <p:txBody>
          <a:bodyPr/>
          <a:lstStyle/>
          <a:p>
            <a:r>
              <a:rPr lang="da-DK" dirty="0" smtClean="0"/>
              <a:t>Hver person tager et spørgsmål</a:t>
            </a:r>
          </a:p>
          <a:p>
            <a:r>
              <a:rPr lang="da-DK" dirty="0" smtClean="0"/>
              <a:t>Gå hen til an anden person og læs dit spørgsmål op.</a:t>
            </a:r>
          </a:p>
          <a:p>
            <a:r>
              <a:rPr lang="da-DK" dirty="0" smtClean="0"/>
              <a:t>Når i har svaret på hinandens spørgsmål, bytter i spørgsmål og finder en ny person.</a:t>
            </a:r>
          </a:p>
          <a:p>
            <a:r>
              <a:rPr lang="da-DK" dirty="0" smtClean="0"/>
              <a:t>Processen gentages indtil, i har svaret på 20 forskellige spørgsmål (der er </a:t>
            </a:r>
            <a:r>
              <a:rPr lang="da-DK" dirty="0" smtClean="0"/>
              <a:t>32 forskellige</a:t>
            </a:r>
            <a:r>
              <a:rPr lang="da-DK" dirty="0" smtClean="0"/>
              <a:t>)</a:t>
            </a:r>
            <a:endParaRPr lang="da-DK" dirty="0"/>
          </a:p>
        </p:txBody>
      </p:sp>
    </p:spTree>
    <p:extLst>
      <p:ext uri="{BB962C8B-B14F-4D97-AF65-F5344CB8AC3E}">
        <p14:creationId xmlns:p14="http://schemas.microsoft.com/office/powerpoint/2010/main" val="3066546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744" y="261995"/>
            <a:ext cx="10516511" cy="5078408"/>
          </a:xfrm>
          <a:prstGeom prst="rect">
            <a:avLst/>
          </a:prstGeom>
        </p:spPr>
      </p:pic>
    </p:spTree>
    <p:extLst>
      <p:ext uri="{BB962C8B-B14F-4D97-AF65-F5344CB8AC3E}">
        <p14:creationId xmlns:p14="http://schemas.microsoft.com/office/powerpoint/2010/main" val="1709919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Bekendtgørelse om skydebaners indretning, anlæggelse og anvendelse</a:t>
            </a:r>
            <a:br>
              <a:rPr lang="da-DK" b="1" dirty="0"/>
            </a:br>
            <a:r>
              <a:rPr lang="da-DK" sz="2400" i="1" dirty="0" smtClean="0"/>
              <a:t>(Skydebanebekendtgørelsen)</a:t>
            </a:r>
            <a:endParaRPr lang="da-DK" sz="2400" i="1" dirty="0"/>
          </a:p>
        </p:txBody>
      </p:sp>
      <p:pic>
        <p:nvPicPr>
          <p:cNvPr id="5" name="Billede 4"/>
          <p:cNvPicPr>
            <a:picLocks noChangeAspect="1"/>
          </p:cNvPicPr>
          <p:nvPr/>
        </p:nvPicPr>
        <p:blipFill>
          <a:blip r:embed="rId3"/>
          <a:stretch>
            <a:fillRect/>
          </a:stretch>
        </p:blipFill>
        <p:spPr>
          <a:xfrm>
            <a:off x="3894820" y="2130495"/>
            <a:ext cx="4402360" cy="3297521"/>
          </a:xfrm>
          <a:prstGeom prst="rect">
            <a:avLst/>
          </a:prstGeom>
        </p:spPr>
      </p:pic>
    </p:spTree>
    <p:extLst>
      <p:ext uri="{BB962C8B-B14F-4D97-AF65-F5344CB8AC3E}">
        <p14:creationId xmlns:p14="http://schemas.microsoft.com/office/powerpoint/2010/main" val="385906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Quiz og byt</a:t>
            </a:r>
            <a:endParaRPr lang="da-DK" dirty="0"/>
          </a:p>
        </p:txBody>
      </p:sp>
      <p:sp>
        <p:nvSpPr>
          <p:cNvPr id="7" name="Pladsholder til indhold 2"/>
          <p:cNvSpPr>
            <a:spLocks noGrp="1"/>
          </p:cNvSpPr>
          <p:nvPr>
            <p:ph idx="1"/>
          </p:nvPr>
        </p:nvSpPr>
        <p:spPr>
          <a:xfrm>
            <a:off x="2217761" y="1581748"/>
            <a:ext cx="8229600" cy="3727231"/>
          </a:xfrm>
          <a:ln w="25400">
            <a:solidFill>
              <a:schemeClr val="accent2"/>
            </a:solidFill>
          </a:ln>
        </p:spPr>
        <p:txBody>
          <a:bodyPr/>
          <a:lstStyle/>
          <a:p>
            <a:r>
              <a:rPr lang="da-DK" dirty="0" smtClean="0"/>
              <a:t>Hver person tager et spørgsmål</a:t>
            </a:r>
          </a:p>
          <a:p>
            <a:r>
              <a:rPr lang="da-DK" dirty="0" smtClean="0"/>
              <a:t>Gå hen til an anden person og læs dit spørgsmål op.</a:t>
            </a:r>
          </a:p>
          <a:p>
            <a:r>
              <a:rPr lang="da-DK" dirty="0" smtClean="0"/>
              <a:t>Når i har svaret på hinandens spørgsmål, bytter i spørgsmål og finder en ny person.</a:t>
            </a:r>
          </a:p>
          <a:p>
            <a:r>
              <a:rPr lang="da-DK" dirty="0" smtClean="0"/>
              <a:t>Processen gentages indtil, i har svaret på 20 forskellige spørgsmål (der er 20 forskellige)</a:t>
            </a:r>
            <a:endParaRPr lang="da-DK" dirty="0"/>
          </a:p>
        </p:txBody>
      </p:sp>
    </p:spTree>
    <p:extLst>
      <p:ext uri="{BB962C8B-B14F-4D97-AF65-F5344CB8AC3E}">
        <p14:creationId xmlns:p14="http://schemas.microsoft.com/office/powerpoint/2010/main" val="2926275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744" y="261995"/>
            <a:ext cx="10516511" cy="5078408"/>
          </a:xfrm>
          <a:prstGeom prst="rect">
            <a:avLst/>
          </a:prstGeom>
        </p:spPr>
      </p:pic>
    </p:spTree>
    <p:extLst>
      <p:ext uri="{BB962C8B-B14F-4D97-AF65-F5344CB8AC3E}">
        <p14:creationId xmlns:p14="http://schemas.microsoft.com/office/powerpoint/2010/main" val="103177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a:t>
            </a:r>
            <a:endParaRPr lang="da-DK" dirty="0"/>
          </a:p>
        </p:txBody>
      </p:sp>
      <p:sp>
        <p:nvSpPr>
          <p:cNvPr id="3" name="Pladsholder til indhold 2"/>
          <p:cNvSpPr>
            <a:spLocks noGrp="1"/>
          </p:cNvSpPr>
          <p:nvPr>
            <p:ph idx="1"/>
          </p:nvPr>
        </p:nvSpPr>
        <p:spPr/>
        <p:txBody>
          <a:bodyPr>
            <a:normAutofit/>
          </a:bodyPr>
          <a:lstStyle/>
          <a:p>
            <a:r>
              <a:rPr lang="da-DK" sz="3200" dirty="0"/>
              <a:t>e</a:t>
            </a:r>
            <a:r>
              <a:rPr lang="da-DK" sz="3200" dirty="0" smtClean="0"/>
              <a:t>n Lov?</a:t>
            </a:r>
          </a:p>
          <a:p>
            <a:r>
              <a:rPr lang="da-DK" sz="3200" dirty="0" smtClean="0"/>
              <a:t>en Bekendtgørelse?</a:t>
            </a:r>
          </a:p>
          <a:p>
            <a:r>
              <a:rPr lang="da-DK" sz="3200" dirty="0" smtClean="0"/>
              <a:t>en Lovbekendtgørelse?</a:t>
            </a:r>
          </a:p>
          <a:p>
            <a:r>
              <a:rPr lang="da-DK" sz="3200" dirty="0" smtClean="0"/>
              <a:t>et Cirkulære?</a:t>
            </a:r>
          </a:p>
          <a:p>
            <a:r>
              <a:rPr lang="da-DK" sz="3200" dirty="0" smtClean="0"/>
              <a:t>en Vejledning?</a:t>
            </a:r>
            <a:endParaRPr lang="da-DK" sz="3200" dirty="0"/>
          </a:p>
        </p:txBody>
      </p:sp>
    </p:spTree>
    <p:extLst>
      <p:ext uri="{BB962C8B-B14F-4D97-AF65-F5344CB8AC3E}">
        <p14:creationId xmlns:p14="http://schemas.microsoft.com/office/powerpoint/2010/main" val="2559002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228300" y="1187355"/>
            <a:ext cx="5581935" cy="3207224"/>
          </a:xfrm>
          <a:prstGeom prst="rect">
            <a:avLst/>
          </a:prstGeom>
        </p:spPr>
      </p:pic>
      <p:sp>
        <p:nvSpPr>
          <p:cNvPr id="16" name="Titel 1"/>
          <p:cNvSpPr>
            <a:spLocks noGrp="1"/>
          </p:cNvSpPr>
          <p:nvPr>
            <p:ph type="title"/>
          </p:nvPr>
        </p:nvSpPr>
        <p:spPr>
          <a:xfrm>
            <a:off x="838200" y="365125"/>
            <a:ext cx="10515600" cy="1325563"/>
          </a:xfrm>
        </p:spPr>
        <p:txBody>
          <a:bodyPr/>
          <a:lstStyle/>
          <a:p>
            <a:r>
              <a:rPr lang="da-DK" dirty="0" smtClean="0"/>
              <a:t>Lovgivning vedr. våben</a:t>
            </a:r>
            <a:endParaRPr lang="da-DK" dirty="0"/>
          </a:p>
        </p:txBody>
      </p:sp>
      <p:sp>
        <p:nvSpPr>
          <p:cNvPr id="17" name="Rektangel 16"/>
          <p:cNvSpPr/>
          <p:nvPr/>
        </p:nvSpPr>
        <p:spPr>
          <a:xfrm>
            <a:off x="4580530" y="2192292"/>
            <a:ext cx="6096000" cy="2554545"/>
          </a:xfrm>
          <a:prstGeom prst="rect">
            <a:avLst/>
          </a:prstGeom>
        </p:spPr>
        <p:txBody>
          <a:bodyPr>
            <a:spAutoFit/>
          </a:bodyPr>
          <a:lstStyle/>
          <a:p>
            <a:r>
              <a:rPr lang="da-DK" sz="3200" dirty="0" smtClean="0"/>
              <a:t>Våbenloven</a:t>
            </a:r>
          </a:p>
          <a:p>
            <a:endParaRPr lang="da-DK" sz="3200" dirty="0"/>
          </a:p>
          <a:p>
            <a:r>
              <a:rPr lang="da-DK" sz="3200" dirty="0" smtClean="0"/>
              <a:t>Våbenbekendtgørelsen</a:t>
            </a:r>
          </a:p>
          <a:p>
            <a:endParaRPr lang="da-DK" sz="3200" dirty="0"/>
          </a:p>
          <a:p>
            <a:r>
              <a:rPr lang="da-DK" sz="3200" dirty="0" smtClean="0"/>
              <a:t>Våbencirkulæret</a:t>
            </a:r>
            <a:endParaRPr lang="da-DK" sz="3200" dirty="0"/>
          </a:p>
        </p:txBody>
      </p:sp>
      <p:sp>
        <p:nvSpPr>
          <p:cNvPr id="18" name="Rektangel 17"/>
          <p:cNvSpPr/>
          <p:nvPr/>
        </p:nvSpPr>
        <p:spPr>
          <a:xfrm>
            <a:off x="2442949" y="-1"/>
            <a:ext cx="1091821" cy="2934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564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Lov om våben og eksplosivstoffer</a:t>
            </a:r>
            <a:br>
              <a:rPr lang="da-DK" dirty="0" smtClean="0"/>
            </a:br>
            <a:r>
              <a:rPr lang="da-DK" sz="2400" i="1" dirty="0" smtClean="0"/>
              <a:t>(Våbenloven)</a:t>
            </a:r>
            <a:endParaRPr lang="da-DK" sz="2400" i="1" dirty="0"/>
          </a:p>
        </p:txBody>
      </p:sp>
      <p:pic>
        <p:nvPicPr>
          <p:cNvPr id="6" name="Pladsholder til indhold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7628" y="1798329"/>
            <a:ext cx="6956743" cy="3865563"/>
          </a:xfrm>
        </p:spPr>
      </p:pic>
    </p:spTree>
    <p:extLst>
      <p:ext uri="{BB962C8B-B14F-4D97-AF65-F5344CB8AC3E}">
        <p14:creationId xmlns:p14="http://schemas.microsoft.com/office/powerpoint/2010/main" val="4170963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Quiz og byt</a:t>
            </a:r>
            <a:endParaRPr lang="da-DK" dirty="0"/>
          </a:p>
        </p:txBody>
      </p:sp>
      <p:sp>
        <p:nvSpPr>
          <p:cNvPr id="7" name="Pladsholder til indhold 2"/>
          <p:cNvSpPr>
            <a:spLocks noGrp="1"/>
          </p:cNvSpPr>
          <p:nvPr>
            <p:ph idx="1"/>
          </p:nvPr>
        </p:nvSpPr>
        <p:spPr>
          <a:xfrm>
            <a:off x="2217761" y="1581748"/>
            <a:ext cx="8229600" cy="3727231"/>
          </a:xfrm>
          <a:ln w="25400">
            <a:solidFill>
              <a:schemeClr val="accent2"/>
            </a:solidFill>
          </a:ln>
        </p:spPr>
        <p:txBody>
          <a:bodyPr/>
          <a:lstStyle/>
          <a:p>
            <a:r>
              <a:rPr lang="da-DK" dirty="0" smtClean="0"/>
              <a:t>Hver person tager et spørgsmål</a:t>
            </a:r>
          </a:p>
          <a:p>
            <a:r>
              <a:rPr lang="da-DK" dirty="0" smtClean="0"/>
              <a:t>Gå hen til an anden person og læs dit spørgsmål op.</a:t>
            </a:r>
          </a:p>
          <a:p>
            <a:r>
              <a:rPr lang="da-DK" dirty="0" smtClean="0"/>
              <a:t>Når i har svaret på hinandens spørgsmål, bytter i spørgsmål og finder en ny person.</a:t>
            </a:r>
          </a:p>
          <a:p>
            <a:r>
              <a:rPr lang="da-DK" dirty="0" smtClean="0"/>
              <a:t>Processen gentages indtil, i har svaret </a:t>
            </a:r>
            <a:r>
              <a:rPr lang="da-DK" smtClean="0"/>
              <a:t>på </a:t>
            </a:r>
            <a:r>
              <a:rPr lang="da-DK" smtClean="0"/>
              <a:t>10 </a:t>
            </a:r>
            <a:r>
              <a:rPr lang="da-DK" dirty="0" smtClean="0"/>
              <a:t>forskellige spørgsmål (der </a:t>
            </a:r>
            <a:r>
              <a:rPr lang="da-DK" smtClean="0"/>
              <a:t>er </a:t>
            </a:r>
            <a:r>
              <a:rPr lang="da-DK" smtClean="0"/>
              <a:t>15 </a:t>
            </a:r>
            <a:r>
              <a:rPr lang="da-DK" dirty="0" smtClean="0"/>
              <a:t>forskellige)</a:t>
            </a:r>
            <a:endParaRPr lang="da-DK" dirty="0"/>
          </a:p>
        </p:txBody>
      </p:sp>
    </p:spTree>
    <p:extLst>
      <p:ext uri="{BB962C8B-B14F-4D97-AF65-F5344CB8AC3E}">
        <p14:creationId xmlns:p14="http://schemas.microsoft.com/office/powerpoint/2010/main" val="2551713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19604" y="1876384"/>
            <a:ext cx="4572396" cy="3054361"/>
          </a:xfrm>
          <a:prstGeom prst="rect">
            <a:avLst/>
          </a:prstGeom>
        </p:spPr>
      </p:pic>
      <p:sp>
        <p:nvSpPr>
          <p:cNvPr id="5" name="Pladsholder til indhold 2"/>
          <p:cNvSpPr txBox="1">
            <a:spLocks/>
          </p:cNvSpPr>
          <p:nvPr/>
        </p:nvSpPr>
        <p:spPr>
          <a:xfrm>
            <a:off x="1050877" y="545909"/>
            <a:ext cx="6919415" cy="49111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da-DK" sz="3200" b="0" i="0" u="none" strike="noStrike" kern="1200" cap="none" spc="0" normalizeH="0" baseline="0" noProof="0" dirty="0" smtClean="0">
                <a:ln>
                  <a:noFill/>
                </a:ln>
                <a:solidFill>
                  <a:sysClr val="windowText" lastClr="000000"/>
                </a:solidFill>
                <a:effectLst/>
                <a:uLnTx/>
                <a:uFillTx/>
                <a:latin typeface="Calibri"/>
              </a:rPr>
              <a:t>En jæger begår en grov ulovlighed med sit jagtvåben.</a:t>
            </a:r>
          </a:p>
          <a:p>
            <a:pPr marL="0" marR="0" lvl="0" indent="0" algn="l" defTabSz="914400" rtl="0" eaLnBrk="1" fontAlgn="auto" latinLnBrk="0" hangingPunct="1">
              <a:lnSpc>
                <a:spcPct val="100000"/>
              </a:lnSpc>
              <a:spcBef>
                <a:spcPct val="20000"/>
              </a:spcBef>
              <a:spcAft>
                <a:spcPts val="0"/>
              </a:spcAft>
              <a:buClrTx/>
              <a:buSzTx/>
              <a:buNone/>
              <a:tabLst/>
              <a:defRPr/>
            </a:pPr>
            <a:r>
              <a:rPr kumimoji="0" lang="da-DK" sz="3200" b="0" i="0" u="none" strike="noStrike" kern="1200" cap="none" spc="0" normalizeH="0" baseline="0" noProof="0" dirty="0" smtClean="0">
                <a:ln>
                  <a:noFill/>
                </a:ln>
                <a:solidFill>
                  <a:sysClr val="windowText" lastClr="000000"/>
                </a:solidFill>
                <a:effectLst/>
                <a:uLnTx/>
                <a:uFillTx/>
                <a:latin typeface="Calibri"/>
              </a:rPr>
              <a:t>Politiet tilbagekalder efterfølgende hans samtykke til jagttegn.</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da-DK" sz="3200" b="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da-DK" sz="3200" b="0" i="0" u="none" strike="noStrike" kern="1200" cap="none" spc="0" normalizeH="0" baseline="0" noProof="0" dirty="0" smtClean="0">
                <a:ln>
                  <a:noFill/>
                </a:ln>
                <a:solidFill>
                  <a:sysClr val="windowText" lastClr="000000"/>
                </a:solidFill>
                <a:effectLst/>
                <a:uLnTx/>
                <a:uFillTx/>
                <a:latin typeface="Calibri"/>
              </a:rPr>
              <a:t>Har politiet ret til det?</a:t>
            </a:r>
          </a:p>
          <a:p>
            <a:pPr marL="0" marR="0" lvl="0" indent="0" algn="l" defTabSz="914400" rtl="0" eaLnBrk="1" fontAlgn="auto" latinLnBrk="0" hangingPunct="1">
              <a:lnSpc>
                <a:spcPct val="100000"/>
              </a:lnSpc>
              <a:spcBef>
                <a:spcPct val="20000"/>
              </a:spcBef>
              <a:spcAft>
                <a:spcPts val="0"/>
              </a:spcAft>
              <a:buClrTx/>
              <a:buSzTx/>
              <a:buNone/>
              <a:tabLst/>
              <a:defRPr/>
            </a:pPr>
            <a:r>
              <a:rPr kumimoji="0" lang="da-DK" sz="3200" b="0" i="0" u="none" strike="noStrike" kern="1200" cap="none" spc="0" normalizeH="0" baseline="0" noProof="0" dirty="0" smtClean="0">
                <a:ln>
                  <a:noFill/>
                </a:ln>
                <a:solidFill>
                  <a:sysClr val="windowText" lastClr="000000"/>
                </a:solidFill>
                <a:effectLst/>
                <a:uLnTx/>
                <a:uFillTx/>
                <a:latin typeface="Calibri"/>
              </a:rPr>
              <a:t>Hvorfor?</a:t>
            </a:r>
            <a:endParaRPr kumimoji="0" lang="da-DK" sz="32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715677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06310" y="2695461"/>
            <a:ext cx="5285690" cy="2371550"/>
          </a:xfrm>
          <a:prstGeom prst="rect">
            <a:avLst/>
          </a:prstGeom>
        </p:spPr>
      </p:pic>
      <p:sp>
        <p:nvSpPr>
          <p:cNvPr id="5" name="Rektangel 4"/>
          <p:cNvSpPr/>
          <p:nvPr/>
        </p:nvSpPr>
        <p:spPr>
          <a:xfrm>
            <a:off x="1064524" y="158178"/>
            <a:ext cx="8420670" cy="4327338"/>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Tx/>
              <a:buSzTx/>
              <a:tabLst/>
              <a:defRPr/>
            </a:pPr>
            <a:r>
              <a:rPr kumimoji="0" lang="da-DK" sz="3200" b="0" i="0" u="none" strike="noStrike" kern="0" cap="none" spc="0" normalizeH="0" baseline="0" noProof="0" dirty="0" smtClean="0">
                <a:ln>
                  <a:noFill/>
                </a:ln>
                <a:solidFill>
                  <a:prstClr val="black"/>
                </a:solidFill>
                <a:effectLst/>
                <a:uLnTx/>
                <a:uFillTx/>
              </a:rPr>
              <a:t>Peter Petersen møder op nede ved politiet for at søge om en tilladelse til sin nye jagtriffel,</a:t>
            </a:r>
            <a:r>
              <a:rPr kumimoji="0" lang="da-DK" sz="3200" b="0" i="0" u="none" strike="noStrike" kern="0" cap="none" spc="0" normalizeH="0" noProof="0" dirty="0" smtClean="0">
                <a:ln>
                  <a:noFill/>
                </a:ln>
                <a:solidFill>
                  <a:prstClr val="black"/>
                </a:solidFill>
                <a:effectLst/>
                <a:uLnTx/>
                <a:uFillTx/>
              </a:rPr>
              <a:t> samt </a:t>
            </a:r>
            <a:r>
              <a:rPr kumimoji="0" lang="da-DK" sz="3200" b="0" i="0" u="none" strike="noStrike" kern="0" cap="none" spc="0" normalizeH="0" baseline="0" noProof="0" dirty="0" smtClean="0">
                <a:ln>
                  <a:noFill/>
                </a:ln>
                <a:solidFill>
                  <a:prstClr val="black"/>
                </a:solidFill>
                <a:effectLst/>
                <a:uLnTx/>
                <a:uFillTx/>
              </a:rPr>
              <a:t>en ekstra vekselpibe. Peter skal ved ansøgningen betale 840 kr. for riflen og 420 kr. for vekselpiben. (Dette er Peters første riffel)</a:t>
            </a:r>
          </a:p>
          <a:p>
            <a:pPr marR="0" lvl="0" defTabSz="914400" eaLnBrk="1" fontAlgn="auto" latinLnBrk="0" hangingPunct="1">
              <a:lnSpc>
                <a:spcPct val="100000"/>
              </a:lnSpc>
              <a:spcBef>
                <a:spcPct val="20000"/>
              </a:spcBef>
              <a:spcAft>
                <a:spcPts val="0"/>
              </a:spcAft>
              <a:buClrTx/>
              <a:buSzTx/>
              <a:tabLst/>
              <a:defRPr/>
            </a:pPr>
            <a:endParaRPr kumimoji="0" lang="da-DK"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Tx/>
              <a:buSzTx/>
              <a:tabLst/>
              <a:defRPr/>
            </a:pPr>
            <a:r>
              <a:rPr kumimoji="0" lang="da-DK" sz="3200" b="0" i="0" u="none" strike="noStrike" kern="0" cap="none" spc="0" normalizeH="0" baseline="0" noProof="0" dirty="0" smtClean="0">
                <a:ln>
                  <a:noFill/>
                </a:ln>
                <a:solidFill>
                  <a:prstClr val="black"/>
                </a:solidFill>
                <a:effectLst/>
                <a:uLnTx/>
                <a:uFillTx/>
              </a:rPr>
              <a:t>Er det den rigtige pris?</a:t>
            </a:r>
          </a:p>
          <a:p>
            <a:pPr marR="0" lvl="0" defTabSz="914400" eaLnBrk="1" fontAlgn="auto" latinLnBrk="0" hangingPunct="1">
              <a:lnSpc>
                <a:spcPct val="100000"/>
              </a:lnSpc>
              <a:spcBef>
                <a:spcPct val="20000"/>
              </a:spcBef>
              <a:spcAft>
                <a:spcPts val="0"/>
              </a:spcAft>
              <a:buClrTx/>
              <a:buSzTx/>
              <a:tabLst/>
              <a:defRPr/>
            </a:pPr>
            <a:r>
              <a:rPr kumimoji="0" lang="da-DK" sz="3200" b="0" i="0" u="none" strike="noStrike" kern="0" cap="none" spc="0" normalizeH="0" baseline="0" noProof="0" dirty="0" smtClean="0">
                <a:ln>
                  <a:noFill/>
                </a:ln>
                <a:solidFill>
                  <a:prstClr val="black"/>
                </a:solidFill>
                <a:effectLst/>
                <a:uLnTx/>
                <a:uFillTx/>
              </a:rPr>
              <a:t>Hvorfor?</a:t>
            </a:r>
            <a:endParaRPr kumimoji="0" lang="da-DK" sz="3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0552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744" y="261995"/>
            <a:ext cx="10516511" cy="5078408"/>
          </a:xfrm>
          <a:prstGeom prst="rect">
            <a:avLst/>
          </a:prstGeom>
        </p:spPr>
      </p:pic>
    </p:spTree>
    <p:extLst>
      <p:ext uri="{BB962C8B-B14F-4D97-AF65-F5344CB8AC3E}">
        <p14:creationId xmlns:p14="http://schemas.microsoft.com/office/powerpoint/2010/main" val="413990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 om våben og ammunition mv.</a:t>
            </a:r>
            <a:br>
              <a:rPr lang="da-DK" dirty="0" smtClean="0"/>
            </a:br>
            <a:r>
              <a:rPr lang="da-DK" sz="2400" i="1" dirty="0" smtClean="0"/>
              <a:t>(Våbenbekendtgørelsen)</a:t>
            </a:r>
            <a:endParaRPr lang="da-DK" sz="2400" i="1" dirty="0"/>
          </a:p>
        </p:txBody>
      </p:sp>
      <p:pic>
        <p:nvPicPr>
          <p:cNvPr id="4" name="Pladsholder til ind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71669" y="2601149"/>
            <a:ext cx="9455221" cy="2953490"/>
          </a:xfrm>
          <a:prstGeom prst="rect">
            <a:avLst/>
          </a:prstGeom>
        </p:spPr>
      </p:pic>
      <p:sp>
        <p:nvSpPr>
          <p:cNvPr id="5" name="Rektangel 4"/>
          <p:cNvSpPr/>
          <p:nvPr/>
        </p:nvSpPr>
        <p:spPr>
          <a:xfrm>
            <a:off x="5199797" y="4667534"/>
            <a:ext cx="4940490" cy="655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rPr>
              <a:t>Denne luftriffel skal ifølge denne bekendtgørelse opbevares i et SKAFOR blå godkendt skab! </a:t>
            </a:r>
            <a:endParaRPr lang="da-DK" dirty="0">
              <a:solidFill>
                <a:schemeClr val="tx1"/>
              </a:solidFill>
            </a:endParaRPr>
          </a:p>
        </p:txBody>
      </p:sp>
    </p:spTree>
    <p:extLst>
      <p:ext uri="{BB962C8B-B14F-4D97-AF65-F5344CB8AC3E}">
        <p14:creationId xmlns:p14="http://schemas.microsoft.com/office/powerpoint/2010/main" val="2124099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734</Words>
  <Application>Microsoft Office PowerPoint</Application>
  <PresentationFormat>Widescreen</PresentationFormat>
  <Paragraphs>71</Paragraphs>
  <Slides>15</Slides>
  <Notes>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Calibri Light</vt:lpstr>
      <vt:lpstr>Office-tema</vt:lpstr>
      <vt:lpstr>Lovgivning</vt:lpstr>
      <vt:lpstr>Hvad er …</vt:lpstr>
      <vt:lpstr>Lovgivning vedr. våben</vt:lpstr>
      <vt:lpstr>Lov om våben og eksplosivstoffer (Våbenloven)</vt:lpstr>
      <vt:lpstr>Quiz og byt</vt:lpstr>
      <vt:lpstr>PowerPoint-præsentation</vt:lpstr>
      <vt:lpstr>PowerPoint-præsentation</vt:lpstr>
      <vt:lpstr>PowerPoint-præsentation</vt:lpstr>
      <vt:lpstr>Bekendtgørelse om våben og ammunition mv. (Våbenbekendtgørelsen)</vt:lpstr>
      <vt:lpstr>Cirkulære om våben og ammunition m.v.  (Våbencirkulæret)</vt:lpstr>
      <vt:lpstr>Quiz og byt</vt:lpstr>
      <vt:lpstr>PowerPoint-præsentation</vt:lpstr>
      <vt:lpstr>Bekendtgørelse om skydebaners indretning, anlæggelse og anvendelse (Skydebanebekendtgørelsen)</vt:lpstr>
      <vt:lpstr>Quiz og byt</vt:lpstr>
      <vt:lpstr>PowerPoint-præsentation</vt:lpstr>
    </vt:vector>
  </TitlesOfParts>
  <Company>Danmarks Jægerforbund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Nicholai Vigger Knudsen</dc:creator>
  <cp:lastModifiedBy>Nicholai Vigger Knudsen</cp:lastModifiedBy>
  <cp:revision>20</cp:revision>
  <dcterms:created xsi:type="dcterms:W3CDTF">2014-02-21T14:51:05Z</dcterms:created>
  <dcterms:modified xsi:type="dcterms:W3CDTF">2014-03-28T08:53:05Z</dcterms:modified>
</cp:coreProperties>
</file>