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2" r:id="rId7"/>
    <p:sldId id="263" r:id="rId8"/>
    <p:sldId id="265" r:id="rId9"/>
    <p:sldId id="266" r:id="rId10"/>
    <p:sldId id="267" r:id="rId11"/>
    <p:sldId id="268" r:id="rId12"/>
    <p:sldId id="264" r:id="rId13"/>
    <p:sldId id="260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1F6C-D561-499C-821C-4C73186E3F12}" type="datetimeFigureOut">
              <a:rPr lang="da-DK" smtClean="0"/>
              <a:t>22-03-2014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96C4-BA0B-49A3-BBFA-E23ADF631A11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Rektangel 6"/>
          <p:cNvSpPr/>
          <p:nvPr userDrawn="1"/>
        </p:nvSpPr>
        <p:spPr>
          <a:xfrm>
            <a:off x="-75304" y="-96819"/>
            <a:ext cx="12360537" cy="178592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68532"/>
            <a:ext cx="9144000" cy="139962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005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86625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1F6C-D561-499C-821C-4C73186E3F12}" type="datetimeFigureOut">
              <a:rPr lang="da-DK" smtClean="0"/>
              <a:t>22-03-2014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96C4-BA0B-49A3-BBFA-E23ADF631A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819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06210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06210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1F6C-D561-499C-821C-4C73186E3F12}" type="datetimeFigureOut">
              <a:rPr lang="da-DK" smtClean="0"/>
              <a:t>22-03-2014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96C4-BA0B-49A3-BBFA-E23ADF631A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4894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6625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1F6C-D561-499C-821C-4C73186E3F12}" type="datetimeFigureOut">
              <a:rPr lang="da-DK" smtClean="0"/>
              <a:t>22-03-2014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96C4-BA0B-49A3-BBFA-E23ADF631A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025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2885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1682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1F6C-D561-499C-821C-4C73186E3F12}" type="datetimeFigureOut">
              <a:rPr lang="da-DK" smtClean="0"/>
              <a:t>22-03-2014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96C4-BA0B-49A3-BBFA-E23ADF631A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56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5984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5984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1F6C-D561-499C-821C-4C73186E3F12}" type="datetimeFigureOut">
              <a:rPr lang="da-DK" smtClean="0"/>
              <a:t>22-03-2014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96C4-BA0B-49A3-BBFA-E23ADF631A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999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76534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76534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1F6C-D561-499C-821C-4C73186E3F12}" type="datetimeFigureOut">
              <a:rPr lang="da-DK" smtClean="0"/>
              <a:t>22-03-2014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96C4-BA0B-49A3-BBFA-E23ADF631A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3709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1F6C-D561-499C-821C-4C73186E3F12}" type="datetimeFigureOut">
              <a:rPr lang="da-DK" smtClean="0"/>
              <a:t>22-03-2014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96C4-BA0B-49A3-BBFA-E23ADF631A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932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1F6C-D561-499C-821C-4C73186E3F12}" type="datetimeFigureOut">
              <a:rPr lang="da-DK" smtClean="0"/>
              <a:t>22-03-2014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96C4-BA0B-49A3-BBFA-E23ADF631A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592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6941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242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1F6C-D561-499C-821C-4C73186E3F12}" type="datetimeFigureOut">
              <a:rPr lang="da-DK" smtClean="0"/>
              <a:t>22-03-2014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96C4-BA0B-49A3-BBFA-E23ADF631A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970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6839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61393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1F6C-D561-499C-821C-4C73186E3F12}" type="datetimeFigureOut">
              <a:rPr lang="da-DK" smtClean="0"/>
              <a:t>22-03-2014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C96C4-BA0B-49A3-BBFA-E23ADF631A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9433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61F6C-D561-499C-821C-4C73186E3F12}" type="datetimeFigureOut">
              <a:rPr lang="da-DK" smtClean="0"/>
              <a:t>22-03-2014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C96C4-BA0B-49A3-BBFA-E23ADF631A11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Rektangel 6"/>
          <p:cNvSpPr/>
          <p:nvPr userDrawn="1"/>
        </p:nvSpPr>
        <p:spPr>
          <a:xfrm>
            <a:off x="-86061" y="5667152"/>
            <a:ext cx="12371294" cy="1282287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74000">
                <a:schemeClr val="accent2"/>
              </a:gs>
              <a:gs pos="0">
                <a:schemeClr val="accent2"/>
              </a:gs>
              <a:gs pos="100000">
                <a:schemeClr val="accent2"/>
              </a:gs>
            </a:gsLst>
            <a:lin ang="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a-DK" sz="2400" b="0" dirty="0" smtClean="0">
                <a:solidFill>
                  <a:schemeClr val="tx1"/>
                </a:solidFill>
              </a:rPr>
              <a:t>Skydelederuddannelse	</a:t>
            </a:r>
            <a:r>
              <a:rPr lang="da-DK" dirty="0" smtClean="0"/>
              <a:t>	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444" y="5844387"/>
            <a:ext cx="2511056" cy="8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0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Skydelederens rolle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"/>
          <a:stretch/>
        </p:blipFill>
        <p:spPr>
          <a:xfrm>
            <a:off x="-91333" y="1676400"/>
            <a:ext cx="1238130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Bestemmelser for markører (S): </a:t>
            </a:r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903" y="1477469"/>
            <a:ext cx="7374193" cy="409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Bestemmelser for sikkerhedsobservatører og afspærringsposter</a:t>
            </a: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156" y="1690688"/>
            <a:ext cx="2899172" cy="3865563"/>
          </a:xfrm>
          <a:prstGeom prst="rect">
            <a:avLst/>
          </a:prstGeom>
        </p:spPr>
      </p:pic>
      <p:pic>
        <p:nvPicPr>
          <p:cNvPr id="1026" name="Picture 2" descr="http://www.ctiparty.dk/images/75130-p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1411" y="2054153"/>
            <a:ext cx="2736273" cy="273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0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Refleksionsøvelse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3291" y="1564368"/>
            <a:ext cx="11471564" cy="3866258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/>
              <a:t>Gå sammen 2 og 2.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Diskuter indbyrdes de nedenstående spørgsmål: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Hvornår kan/skal man bruge en banekommandør?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Hvornår bruges en standpladshjælper og hvad er hans opgaver?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Hvilke ansvar har en stationschef?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Tid til rådighed: </a:t>
            </a:r>
            <a:r>
              <a:rPr lang="da-DK" dirty="0" smtClean="0"/>
              <a:t>10 </a:t>
            </a:r>
            <a:r>
              <a:rPr lang="da-DK" dirty="0"/>
              <a:t>minutter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934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3974" y="192847"/>
            <a:ext cx="10515600" cy="1325563"/>
          </a:xfrm>
        </p:spPr>
        <p:txBody>
          <a:bodyPr/>
          <a:lstStyle/>
          <a:p>
            <a:r>
              <a:rPr lang="da-DK" dirty="0" smtClean="0"/>
              <a:t>Refleksion</a:t>
            </a:r>
            <a:endParaRPr lang="da-DK" dirty="0"/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2126974" y="1777863"/>
            <a:ext cx="8229600" cy="3484984"/>
          </a:xfrm>
          <a:prstGeom prst="rect">
            <a:avLst/>
          </a:prstGeom>
          <a:ln w="25400">
            <a:solidFill>
              <a:srgbClr val="F79646">
                <a:lumMod val="75000"/>
              </a:srgb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1) Alle tænker for sig selv: Hvad har været de vigtigste budskaber indtil nu? Tid: 2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a-DK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2) Del din opfattelse med din sidemand. Tid: 2 min.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60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Sikkerhedsbestemmelser for skydninger under </a:t>
            </a:r>
            <a:br>
              <a:rPr lang="da-DK" dirty="0" smtClean="0"/>
            </a:br>
            <a:r>
              <a:rPr lang="da-DK" dirty="0" smtClean="0"/>
              <a:t>Danmarks Jægerforbund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7204">
            <a:off x="4309407" y="2282825"/>
            <a:ext cx="2696886" cy="38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85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Almindelige </a:t>
            </a:r>
            <a:r>
              <a:rPr lang="da-DK" dirty="0" smtClean="0"/>
              <a:t>bestemmelser (S):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708" y="1414272"/>
            <a:ext cx="1227170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7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Bestemmelser for skydelederen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708" y="1414272"/>
            <a:ext cx="12271708" cy="42672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708" y="1404941"/>
            <a:ext cx="3383740" cy="427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36862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Refleksionsøvelse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564368"/>
            <a:ext cx="10515600" cy="3866258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da-DK" dirty="0"/>
              <a:t>Gå sammen 2 og 2.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Gennemgå sammen bestemmelser og særlige forhold som skydeleder. </a:t>
            </a:r>
          </a:p>
          <a:p>
            <a:pPr marL="0" indent="0">
              <a:buNone/>
            </a:pPr>
            <a:r>
              <a:rPr lang="da-DK" dirty="0" smtClean="0"/>
              <a:t>(pkt. 302 og 303)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Tid til rådighed: 5 minutter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26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Hjælpere for skydelederen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da-DK" dirty="0"/>
              <a:t>Ved baneskydning skal skydelederen udpege én banekommandør til hvert </a:t>
            </a:r>
            <a:r>
              <a:rPr lang="da-DK" dirty="0" smtClean="0"/>
              <a:t>skydebaneafsnit.</a:t>
            </a:r>
          </a:p>
          <a:p>
            <a:pPr marL="514350" indent="-514350">
              <a:buFont typeface="+mj-lt"/>
              <a:buAutoNum type="alphaLcPeriod"/>
            </a:pPr>
            <a:r>
              <a:rPr lang="da-DK" dirty="0"/>
              <a:t>Ved terrænskydning udpeger terrænskydelederen én stationschef pr. station </a:t>
            </a:r>
            <a:r>
              <a:rPr lang="da-DK" dirty="0" smtClean="0"/>
              <a:t>(samt </a:t>
            </a:r>
            <a:r>
              <a:rPr lang="da-DK" dirty="0"/>
              <a:t>en sikkerhedsobservatør og nødvendigt antal </a:t>
            </a:r>
            <a:r>
              <a:rPr lang="da-DK" dirty="0" smtClean="0"/>
              <a:t>afspærringsposter.)</a:t>
            </a:r>
            <a:endParaRPr lang="da-DK" dirty="0"/>
          </a:p>
          <a:p>
            <a:pPr marL="514350" indent="-514350">
              <a:buFont typeface="+mj-lt"/>
              <a:buAutoNum type="alphaLcPeriod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136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Bestemmelser for banekommandøren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68709" y="1460090"/>
            <a:ext cx="11488993" cy="423179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a-DK" dirty="0"/>
              <a:t>a) </a:t>
            </a:r>
            <a:r>
              <a:rPr lang="da-DK" dirty="0" smtClean="0"/>
              <a:t>	Banekommandøren </a:t>
            </a:r>
            <a:r>
              <a:rPr lang="da-DK" dirty="0"/>
              <a:t>forestår skydningen på en enkelt skydebane/skydebaneafsnit.</a:t>
            </a:r>
          </a:p>
          <a:p>
            <a:pPr marL="0" indent="0">
              <a:buNone/>
            </a:pPr>
            <a:r>
              <a:rPr lang="da-DK" dirty="0"/>
              <a:t>b) </a:t>
            </a:r>
            <a:r>
              <a:rPr lang="da-DK" dirty="0" smtClean="0"/>
              <a:t>	En </a:t>
            </a:r>
            <a:r>
              <a:rPr lang="da-DK" dirty="0"/>
              <a:t>banekommandør skal være mindst 18 år og rutineret skytte.</a:t>
            </a:r>
          </a:p>
          <a:p>
            <a:pPr marL="0" indent="0">
              <a:buNone/>
            </a:pPr>
            <a:r>
              <a:rPr lang="da-DK" dirty="0"/>
              <a:t>c) </a:t>
            </a:r>
            <a:r>
              <a:rPr lang="da-DK" dirty="0" smtClean="0"/>
              <a:t>	Banekommandøren </a:t>
            </a:r>
            <a:r>
              <a:rPr lang="da-DK" dirty="0"/>
              <a:t>skal fysisk opholde sig på skydebanen/skydebaneafsnittet under skydningen og herunder: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 smtClean="0"/>
              <a:t>-	instruere </a:t>
            </a:r>
            <a:r>
              <a:rPr lang="da-DK" dirty="0"/>
              <a:t>skytterne om eventuelle særlige sikkerhedsmæssige forhold på den pågældende skydebane,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 smtClean="0"/>
              <a:t>-	foranledige</a:t>
            </a:r>
            <a:r>
              <a:rPr lang="da-DK" dirty="0"/>
              <a:t>, at skydningen standses, hvis der kommer personer ind i fareområdet, eller der svinges </a:t>
            </a:r>
            <a:r>
              <a:rPr lang="da-DK" dirty="0" smtClean="0"/>
              <a:t>		med </a:t>
            </a:r>
            <a:r>
              <a:rPr lang="da-DK" dirty="0"/>
              <a:t>et markørflag,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 smtClean="0"/>
              <a:t>-	påse</a:t>
            </a:r>
            <a:r>
              <a:rPr lang="da-DK" dirty="0"/>
              <a:t>, at ladning og afladning foregår på </a:t>
            </a:r>
            <a:r>
              <a:rPr lang="da-DK" dirty="0" smtClean="0"/>
              <a:t>skydelinjen</a:t>
            </a:r>
            <a:r>
              <a:rPr lang="da-DK" dirty="0"/>
              <a:t>,</a:t>
            </a:r>
          </a:p>
          <a:p>
            <a:pPr marL="0" indent="0">
              <a:buNone/>
            </a:pPr>
            <a:r>
              <a:rPr lang="da-DK" dirty="0" smtClean="0"/>
              <a:t>	- 	ved </a:t>
            </a:r>
            <a:r>
              <a:rPr lang="da-DK" dirty="0"/>
              <a:t>kontrol sikre sig, at skytterne har afladt deres våben, at bundstykket/låsen er åbent eller udtaget, </a:t>
            </a:r>
            <a:r>
              <a:rPr lang="da-DK" dirty="0" smtClean="0"/>
              <a:t>		og magasinet er udtaget</a:t>
            </a:r>
            <a:r>
              <a:rPr lang="da-DK" dirty="0"/>
              <a:t>, inden standpladsen forlades, eller når der er udækkede personer inden for </a:t>
            </a:r>
            <a:r>
              <a:rPr lang="da-DK" dirty="0" smtClean="0"/>
              <a:t>		fareområdet</a:t>
            </a:r>
            <a:r>
              <a:rPr lang="da-DK" dirty="0"/>
              <a:t>.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 smtClean="0"/>
              <a:t>- 	sørge </a:t>
            </a:r>
            <a:r>
              <a:rPr lang="da-DK" dirty="0"/>
              <a:t>for ro og orden under skydningen.</a:t>
            </a:r>
          </a:p>
          <a:p>
            <a:pPr marL="0" indent="0">
              <a:buNone/>
            </a:pPr>
            <a:r>
              <a:rPr lang="da-DK" dirty="0" smtClean="0"/>
              <a:t>		Banekommandøren </a:t>
            </a:r>
            <a:r>
              <a:rPr lang="da-DK" dirty="0"/>
              <a:t>må i disse tilfælde normalt ikke selv deltage som skytte og skal placere sig </a:t>
            </a:r>
            <a:r>
              <a:rPr lang="da-DK" dirty="0" smtClean="0"/>
              <a:t>			således</a:t>
            </a:r>
            <a:r>
              <a:rPr lang="da-DK" dirty="0"/>
              <a:t>, at alle </a:t>
            </a:r>
            <a:r>
              <a:rPr lang="da-DK" dirty="0" smtClean="0"/>
              <a:t>standpladser </a:t>
            </a:r>
            <a:r>
              <a:rPr lang="da-DK" dirty="0"/>
              <a:t>kan overvåges.</a:t>
            </a:r>
          </a:p>
          <a:p>
            <a:pPr marL="0" indent="0">
              <a:buNone/>
            </a:pPr>
            <a:r>
              <a:rPr lang="da-DK" dirty="0"/>
              <a:t>d) </a:t>
            </a:r>
            <a:r>
              <a:rPr lang="da-DK" dirty="0" smtClean="0"/>
              <a:t>	Kan </a:t>
            </a:r>
            <a:r>
              <a:rPr lang="da-DK" dirty="0"/>
              <a:t>banekommandøren ikke overvåge sikkerheden på alle benyttede standpladser, udpeges én eller flere </a:t>
            </a:r>
            <a:r>
              <a:rPr lang="da-DK" dirty="0" smtClean="0"/>
              <a:t>	standpladshjælpere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980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Bestemmelser for stationschefen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12955" y="1489587"/>
            <a:ext cx="11444748" cy="4202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dirty="0"/>
              <a:t>a) </a:t>
            </a:r>
            <a:r>
              <a:rPr lang="da-DK" sz="2000" dirty="0" smtClean="0"/>
              <a:t>	Stationschefen </a:t>
            </a:r>
            <a:r>
              <a:rPr lang="da-DK" sz="2000" dirty="0"/>
              <a:t>har det sikkerhedsmæssige ansvar for en station under </a:t>
            </a:r>
            <a:r>
              <a:rPr lang="da-DK" sz="2000" dirty="0" smtClean="0"/>
              <a:t>	terrænskydning</a:t>
            </a:r>
            <a:r>
              <a:rPr lang="da-DK" sz="2000" dirty="0"/>
              <a:t>.</a:t>
            </a:r>
          </a:p>
          <a:p>
            <a:pPr marL="0" indent="0">
              <a:buNone/>
            </a:pPr>
            <a:r>
              <a:rPr lang="da-DK" sz="2000" dirty="0"/>
              <a:t>b) </a:t>
            </a:r>
            <a:r>
              <a:rPr lang="da-DK" sz="2000" dirty="0" smtClean="0"/>
              <a:t>	Stationschefen </a:t>
            </a:r>
            <a:r>
              <a:rPr lang="da-DK" sz="2000" dirty="0"/>
              <a:t>har de samme sikkerhedsmæssige beføjelser som en </a:t>
            </a:r>
            <a:r>
              <a:rPr lang="da-DK" sz="2000" dirty="0" smtClean="0"/>
              <a:t>	banekommandør.</a:t>
            </a:r>
            <a:endParaRPr lang="da-DK" sz="2000" dirty="0"/>
          </a:p>
          <a:p>
            <a:pPr marL="0" indent="0">
              <a:buNone/>
            </a:pPr>
            <a:r>
              <a:rPr lang="da-DK" sz="2000" dirty="0"/>
              <a:t>c) </a:t>
            </a:r>
            <a:r>
              <a:rPr lang="da-DK" sz="2000" dirty="0" smtClean="0"/>
              <a:t>	Stationschefen </a:t>
            </a:r>
            <a:r>
              <a:rPr lang="da-DK" sz="2000" dirty="0"/>
              <a:t>er under skydning ansvarlig for de hjælpere og </a:t>
            </a:r>
            <a:r>
              <a:rPr lang="da-DK" sz="2000" dirty="0" smtClean="0"/>
              <a:t>markører</a:t>
            </a:r>
            <a:r>
              <a:rPr lang="da-DK" sz="2000" dirty="0"/>
              <a:t>, der </a:t>
            </a:r>
            <a:r>
              <a:rPr lang="da-DK" sz="2000" dirty="0" smtClean="0"/>
              <a:t>er ved stationen</a:t>
            </a:r>
            <a:r>
              <a:rPr lang="da-DK" sz="2000" dirty="0"/>
              <a:t>.</a:t>
            </a:r>
          </a:p>
          <a:p>
            <a:pPr marL="0" indent="0">
              <a:buNone/>
            </a:pPr>
            <a:r>
              <a:rPr lang="da-DK" sz="2000" dirty="0"/>
              <a:t>d) </a:t>
            </a:r>
            <a:r>
              <a:rPr lang="da-DK" sz="2000" dirty="0" smtClean="0"/>
              <a:t>	Stationschefen </a:t>
            </a:r>
            <a:r>
              <a:rPr lang="da-DK" sz="2000" dirty="0"/>
              <a:t>må ikke samtidigt selv deltage som skytte.</a:t>
            </a:r>
          </a:p>
          <a:p>
            <a:pPr marL="0" indent="0">
              <a:buNone/>
            </a:pPr>
            <a:r>
              <a:rPr lang="da-DK" sz="2000" dirty="0"/>
              <a:t>e) </a:t>
            </a:r>
            <a:r>
              <a:rPr lang="da-DK" sz="2000" dirty="0" smtClean="0"/>
              <a:t>	En </a:t>
            </a:r>
            <a:r>
              <a:rPr lang="da-DK" sz="2000" dirty="0"/>
              <a:t>stationschef skal være mindst 18 år og rutineret skytte, </a:t>
            </a:r>
            <a:r>
              <a:rPr lang="da-DK" sz="2000" dirty="0" smtClean="0"/>
              <a:t>eller rutineret </a:t>
            </a:r>
            <a:r>
              <a:rPr lang="da-DK" sz="2000" dirty="0"/>
              <a:t>banekommandør.</a:t>
            </a:r>
          </a:p>
          <a:p>
            <a:pPr marL="0" indent="0">
              <a:buNone/>
            </a:pPr>
            <a:r>
              <a:rPr lang="da-DK" sz="2000" dirty="0" smtClean="0"/>
              <a:t>f) 	Stationschefen </a:t>
            </a:r>
            <a:r>
              <a:rPr lang="da-DK" sz="2000" dirty="0"/>
              <a:t>placerer sig således, at alle standpladser kan </a:t>
            </a:r>
            <a:r>
              <a:rPr lang="da-DK" sz="2000" dirty="0" smtClean="0"/>
              <a:t>	overvåges.</a:t>
            </a:r>
          </a:p>
          <a:p>
            <a:pPr marL="0" indent="0">
              <a:buNone/>
            </a:pPr>
            <a:r>
              <a:rPr lang="da-DK" sz="2000" dirty="0"/>
              <a:t>g) </a:t>
            </a:r>
            <a:r>
              <a:rPr lang="da-DK" sz="2000" dirty="0" smtClean="0"/>
              <a:t>	Er </a:t>
            </a:r>
            <a:r>
              <a:rPr lang="da-DK" sz="2000" dirty="0"/>
              <a:t>der ved riffelterrænskydninger mere end 10 skytter pr. hold skal der ud over </a:t>
            </a:r>
            <a:r>
              <a:rPr lang="da-DK" sz="2000" dirty="0" smtClean="0"/>
              <a:t>stationschefen </a:t>
            </a:r>
            <a:r>
              <a:rPr lang="da-DK" sz="2000" dirty="0"/>
              <a:t>være </a:t>
            </a:r>
            <a:r>
              <a:rPr lang="da-DK" sz="2000" dirty="0" smtClean="0"/>
              <a:t>	mindst </a:t>
            </a:r>
            <a:r>
              <a:rPr lang="da-DK" sz="2000" dirty="0"/>
              <a:t>en standpladshjælper som hjælper pr. station.</a:t>
            </a:r>
          </a:p>
          <a:p>
            <a:pPr marL="0" indent="0">
              <a:buNone/>
            </a:pPr>
            <a:r>
              <a:rPr lang="da-DK" sz="2000" dirty="0"/>
              <a:t>h) </a:t>
            </a:r>
            <a:r>
              <a:rPr lang="da-DK" sz="2000" dirty="0" smtClean="0"/>
              <a:t>	Stationschefen </a:t>
            </a:r>
            <a:r>
              <a:rPr lang="da-DK" sz="2000" dirty="0"/>
              <a:t>instruerer markørerne på egen station; om opholdssted, rute som skal </a:t>
            </a:r>
            <a:r>
              <a:rPr lang="da-DK" sz="2000" dirty="0" smtClean="0"/>
              <a:t>benyttes fra 	opholdssted </a:t>
            </a:r>
            <a:r>
              <a:rPr lang="da-DK" sz="2000" dirty="0"/>
              <a:t>til skiveopstilling og retur, samt om eventuelle særlige forhold </a:t>
            </a:r>
            <a:r>
              <a:rPr lang="da-DK" sz="2000" dirty="0" smtClean="0"/>
              <a:t>vedrørende </a:t>
            </a:r>
            <a:r>
              <a:rPr lang="da-DK" sz="2000" dirty="0"/>
              <a:t>skydning på </a:t>
            </a:r>
            <a:r>
              <a:rPr lang="da-DK" sz="2000" dirty="0" smtClean="0"/>
              <a:t>	nabostationer</a:t>
            </a:r>
            <a:r>
              <a:rPr lang="da-DK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059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Bestemmelser for standpladshjælperen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83458" y="1489587"/>
            <a:ext cx="11503742" cy="420229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a-DK" dirty="0"/>
              <a:t>a) </a:t>
            </a:r>
            <a:r>
              <a:rPr lang="da-DK" dirty="0" smtClean="0"/>
              <a:t>	Standpladshjælperen </a:t>
            </a:r>
            <a:r>
              <a:rPr lang="da-DK" dirty="0"/>
              <a:t>udpeges som hjælper for banekommandør/stationschef.</a:t>
            </a:r>
          </a:p>
          <a:p>
            <a:pPr marL="0" indent="0">
              <a:buNone/>
            </a:pPr>
            <a:r>
              <a:rPr lang="da-DK" dirty="0"/>
              <a:t>b) </a:t>
            </a:r>
            <a:r>
              <a:rPr lang="da-DK" dirty="0" smtClean="0"/>
              <a:t>	Standpladshjælperen </a:t>
            </a:r>
            <a:r>
              <a:rPr lang="da-DK" dirty="0"/>
              <a:t>skal: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 smtClean="0"/>
              <a:t>-	placere </a:t>
            </a:r>
            <a:r>
              <a:rPr lang="da-DK" dirty="0"/>
              <a:t>sig, så de tildelte standpladser kan overvåges,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 smtClean="0"/>
              <a:t>-	overvåge</a:t>
            </a:r>
            <a:r>
              <a:rPr lang="da-DK" dirty="0"/>
              <a:t>, at skytterne følger de givne anvisninger og ordrer fra </a:t>
            </a:r>
            <a:r>
              <a:rPr lang="da-DK" dirty="0" smtClean="0"/>
              <a:t>				banekommandør</a:t>
            </a:r>
            <a:r>
              <a:rPr lang="da-DK" dirty="0"/>
              <a:t>/ stationschef,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 smtClean="0"/>
              <a:t>-	overvåge</a:t>
            </a:r>
            <a:r>
              <a:rPr lang="da-DK" dirty="0"/>
              <a:t>, at skytterne betjener deres våben sikkerhedsmæssigt korrekt,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 smtClean="0"/>
              <a:t>-	overvåge</a:t>
            </a:r>
            <a:r>
              <a:rPr lang="da-DK" dirty="0"/>
              <a:t>, at skytterne aflader deres våben straks efter endt skydning,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 smtClean="0"/>
              <a:t>-	på </a:t>
            </a:r>
            <a:r>
              <a:rPr lang="da-DK" dirty="0"/>
              <a:t>banekommandørs/stationschefs ordre udfører kontrol af våben.</a:t>
            </a:r>
          </a:p>
          <a:p>
            <a:pPr marL="0" indent="0">
              <a:buNone/>
            </a:pPr>
            <a:r>
              <a:rPr lang="da-DK" dirty="0"/>
              <a:t>c) </a:t>
            </a:r>
            <a:r>
              <a:rPr lang="da-DK" dirty="0" smtClean="0"/>
              <a:t>	En </a:t>
            </a:r>
            <a:r>
              <a:rPr lang="da-DK" dirty="0"/>
              <a:t>standpladshjælper skal være mindst 18 år og rutineret skytte.</a:t>
            </a:r>
          </a:p>
          <a:p>
            <a:pPr marL="0" indent="0">
              <a:buNone/>
            </a:pPr>
            <a:r>
              <a:rPr lang="da-DK" dirty="0"/>
              <a:t>d) </a:t>
            </a:r>
            <a:r>
              <a:rPr lang="da-DK" dirty="0" smtClean="0"/>
              <a:t>	Standpladshjælperen </a:t>
            </a:r>
            <a:r>
              <a:rPr lang="da-DK" dirty="0"/>
              <a:t>må ikke samtidig selv deltage som skytte.</a:t>
            </a:r>
          </a:p>
        </p:txBody>
      </p:sp>
    </p:spTree>
    <p:extLst>
      <p:ext uri="{BB962C8B-B14F-4D97-AF65-F5344CB8AC3E}">
        <p14:creationId xmlns:p14="http://schemas.microsoft.com/office/powerpoint/2010/main" val="5614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180</Words>
  <Application>Microsoft Office PowerPoint</Application>
  <PresentationFormat>Widescreen</PresentationFormat>
  <Paragraphs>59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Skydelederens rolle</vt:lpstr>
      <vt:lpstr>Sikkerhedsbestemmelser for skydninger under  Danmarks Jægerforbund</vt:lpstr>
      <vt:lpstr>Almindelige bestemmelser (S):</vt:lpstr>
      <vt:lpstr>Bestemmelser for skydelederen</vt:lpstr>
      <vt:lpstr>Refleksionsøvelse</vt:lpstr>
      <vt:lpstr>Hjælpere for skydelederen</vt:lpstr>
      <vt:lpstr>Bestemmelser for banekommandøren</vt:lpstr>
      <vt:lpstr>Bestemmelser for stationschefen</vt:lpstr>
      <vt:lpstr>Bestemmelser for standpladshjælperen</vt:lpstr>
      <vt:lpstr>Bestemmelser for markører (S): </vt:lpstr>
      <vt:lpstr>Bestemmelser for sikkerhedsobservatører og afspærringsposter</vt:lpstr>
      <vt:lpstr>Refleksionsøvelse</vt:lpstr>
      <vt:lpstr>Refleksion</vt:lpstr>
    </vt:vector>
  </TitlesOfParts>
  <Company>Danmarks Jægerforbund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Nicholai Vigger Knudsen</dc:creator>
  <cp:lastModifiedBy>Nicholai Vigger Knudsen</cp:lastModifiedBy>
  <cp:revision>20</cp:revision>
  <dcterms:created xsi:type="dcterms:W3CDTF">2014-02-21T14:51:05Z</dcterms:created>
  <dcterms:modified xsi:type="dcterms:W3CDTF">2014-03-22T02:14:45Z</dcterms:modified>
</cp:coreProperties>
</file>